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70"/>
  </p:notesMasterIdLst>
  <p:sldIdLst>
    <p:sldId id="467" r:id="rId2"/>
    <p:sldId id="575" r:id="rId3"/>
    <p:sldId id="430" r:id="rId4"/>
    <p:sldId id="567" r:id="rId5"/>
    <p:sldId id="432" r:id="rId6"/>
    <p:sldId id="433" r:id="rId7"/>
    <p:sldId id="473" r:id="rId8"/>
    <p:sldId id="475" r:id="rId9"/>
    <p:sldId id="571" r:id="rId10"/>
    <p:sldId id="474" r:id="rId11"/>
    <p:sldId id="565" r:id="rId12"/>
    <p:sldId id="572" r:id="rId13"/>
    <p:sldId id="531" r:id="rId14"/>
    <p:sldId id="533" r:id="rId15"/>
    <p:sldId id="573" r:id="rId16"/>
    <p:sldId id="472" r:id="rId17"/>
    <p:sldId id="576" r:id="rId18"/>
    <p:sldId id="519" r:id="rId19"/>
    <p:sldId id="569" r:id="rId20"/>
    <p:sldId id="436" r:id="rId21"/>
    <p:sldId id="435" r:id="rId22"/>
    <p:sldId id="570" r:id="rId23"/>
    <p:sldId id="537" r:id="rId24"/>
    <p:sldId id="563" r:id="rId25"/>
    <p:sldId id="577" r:id="rId26"/>
    <p:sldId id="579" r:id="rId27"/>
    <p:sldId id="564" r:id="rId28"/>
    <p:sldId id="574" r:id="rId29"/>
    <p:sldId id="538" r:id="rId30"/>
    <p:sldId id="539" r:id="rId31"/>
    <p:sldId id="454" r:id="rId32"/>
    <p:sldId id="558" r:id="rId33"/>
    <p:sldId id="578" r:id="rId34"/>
    <p:sldId id="542" r:id="rId35"/>
    <p:sldId id="540" r:id="rId36"/>
    <p:sldId id="544" r:id="rId37"/>
    <p:sldId id="581" r:id="rId38"/>
    <p:sldId id="545" r:id="rId39"/>
    <p:sldId id="546" r:id="rId40"/>
    <p:sldId id="551" r:id="rId41"/>
    <p:sldId id="582" r:id="rId42"/>
    <p:sldId id="548" r:id="rId43"/>
    <p:sldId id="549" r:id="rId44"/>
    <p:sldId id="550" r:id="rId45"/>
    <p:sldId id="552" r:id="rId46"/>
    <p:sldId id="554" r:id="rId47"/>
    <p:sldId id="555" r:id="rId48"/>
    <p:sldId id="556" r:id="rId49"/>
    <p:sldId id="557" r:id="rId50"/>
    <p:sldId id="560" r:id="rId51"/>
    <p:sldId id="580" r:id="rId52"/>
    <p:sldId id="561" r:id="rId53"/>
    <p:sldId id="529" r:id="rId54"/>
    <p:sldId id="586" r:id="rId55"/>
    <p:sldId id="589" r:id="rId56"/>
    <p:sldId id="588" r:id="rId57"/>
    <p:sldId id="585" r:id="rId58"/>
    <p:sldId id="522" r:id="rId59"/>
    <p:sldId id="462" r:id="rId60"/>
    <p:sldId id="532" r:id="rId61"/>
    <p:sldId id="517" r:id="rId62"/>
    <p:sldId id="521" r:id="rId63"/>
    <p:sldId id="518" r:id="rId64"/>
    <p:sldId id="534" r:id="rId65"/>
    <p:sldId id="459" r:id="rId66"/>
    <p:sldId id="520" r:id="rId67"/>
    <p:sldId id="541" r:id="rId68"/>
    <p:sldId id="526" r:id="rId69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A6A6A6"/>
    <a:srgbClr val="D9D9D9"/>
    <a:srgbClr val="BBE0E3"/>
    <a:srgbClr val="08080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75" autoAdjust="0"/>
    <p:restoredTop sz="94671" autoAdjust="0"/>
  </p:normalViewPr>
  <p:slideViewPr>
    <p:cSldViewPr showGuides="1">
      <p:cViewPr varScale="1">
        <p:scale>
          <a:sx n="63" d="100"/>
          <a:sy n="63" d="100"/>
        </p:scale>
        <p:origin x="1256" y="6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067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7E2BBB4-474A-40EB-8856-AF6D270B246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8981E65-FD26-4C15-AE8B-EE388DD7AB11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53606C68-F1DA-4A37-B62B-9572D196D24B}" type="datetimeFigureOut">
              <a:rPr lang="en-US"/>
              <a:pPr>
                <a:defRPr/>
              </a:pPr>
              <a:t>7/29/2020</a:t>
            </a:fld>
            <a:endParaRPr lang="en-GB" dirty="0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03479279-6149-4C74-836E-F568659CDC4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 dirty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725E9B52-67A3-49D1-B707-F3A944B00B3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8A715D-249F-407F-8E35-13DAA56FDB0D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6AE746-9E66-46AB-BA45-E7944C10C2B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C5FBD9FB-A845-4DED-9ACC-0800D17E01F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>
            <a:extLst>
              <a:ext uri="{FF2B5EF4-FFF2-40B4-BE49-F238E27FC236}">
                <a16:creationId xmlns:a16="http://schemas.microsoft.com/office/drawing/2014/main" id="{FFA383DF-47AF-4FB1-8420-B92FDA4E76B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Notes Placeholder 2">
            <a:extLst>
              <a:ext uri="{FF2B5EF4-FFF2-40B4-BE49-F238E27FC236}">
                <a16:creationId xmlns:a16="http://schemas.microsoft.com/office/drawing/2014/main" id="{4B3A4F2E-0679-4366-9315-AD1457BA451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/>
          </a:p>
        </p:txBody>
      </p:sp>
      <p:sp>
        <p:nvSpPr>
          <p:cNvPr id="6148" name="Slide Number Placeholder 3">
            <a:extLst>
              <a:ext uri="{FF2B5EF4-FFF2-40B4-BE49-F238E27FC236}">
                <a16:creationId xmlns:a16="http://schemas.microsoft.com/office/drawing/2014/main" id="{F035BD22-9925-4F17-8C4E-B07BFE6F844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C081515C-CCE3-4331-B9B2-588E546B571E}" type="slidenum">
              <a:rPr lang="en-GB" altLang="en-US" smtClean="0">
                <a:latin typeface="Calibri" panose="020F0502020204030204" pitchFamily="34" charset="0"/>
              </a:rPr>
              <a:pPr/>
              <a:t>3</a:t>
            </a:fld>
            <a:endParaRPr lang="en-GB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>
            <a:extLst>
              <a:ext uri="{FF2B5EF4-FFF2-40B4-BE49-F238E27FC236}">
                <a16:creationId xmlns:a16="http://schemas.microsoft.com/office/drawing/2014/main" id="{53D3C8A0-C750-44DE-857C-80ACCD33F39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1" name="Notes Placeholder 2">
            <a:extLst>
              <a:ext uri="{FF2B5EF4-FFF2-40B4-BE49-F238E27FC236}">
                <a16:creationId xmlns:a16="http://schemas.microsoft.com/office/drawing/2014/main" id="{FB40D07A-E45F-4932-81F3-3A39FBDD1CD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/>
          </a:p>
        </p:txBody>
      </p:sp>
      <p:sp>
        <p:nvSpPr>
          <p:cNvPr id="37892" name="Slide Number Placeholder 3">
            <a:extLst>
              <a:ext uri="{FF2B5EF4-FFF2-40B4-BE49-F238E27FC236}">
                <a16:creationId xmlns:a16="http://schemas.microsoft.com/office/drawing/2014/main" id="{DA55010E-8F55-4AA7-95A5-28E03F30E22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0E8725D4-CB89-496D-8063-3E22249BE987}" type="slidenum">
              <a:rPr lang="en-GB" altLang="en-US" smtClean="0">
                <a:latin typeface="Calibri" panose="020F0502020204030204" pitchFamily="34" charset="0"/>
              </a:rPr>
              <a:pPr/>
              <a:t>39</a:t>
            </a:fld>
            <a:endParaRPr lang="en-GB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>
            <a:extLst>
              <a:ext uri="{FF2B5EF4-FFF2-40B4-BE49-F238E27FC236}">
                <a16:creationId xmlns:a16="http://schemas.microsoft.com/office/drawing/2014/main" id="{53D3C8A0-C750-44DE-857C-80ACCD33F39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1" name="Notes Placeholder 2">
            <a:extLst>
              <a:ext uri="{FF2B5EF4-FFF2-40B4-BE49-F238E27FC236}">
                <a16:creationId xmlns:a16="http://schemas.microsoft.com/office/drawing/2014/main" id="{FB40D07A-E45F-4932-81F3-3A39FBDD1CD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/>
          </a:p>
        </p:txBody>
      </p:sp>
      <p:sp>
        <p:nvSpPr>
          <p:cNvPr id="37892" name="Slide Number Placeholder 3">
            <a:extLst>
              <a:ext uri="{FF2B5EF4-FFF2-40B4-BE49-F238E27FC236}">
                <a16:creationId xmlns:a16="http://schemas.microsoft.com/office/drawing/2014/main" id="{DA55010E-8F55-4AA7-95A5-28E03F30E22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0E8725D4-CB89-496D-8063-3E22249BE987}" type="slidenum">
              <a:rPr lang="en-GB" altLang="en-US" smtClean="0">
                <a:latin typeface="Calibri" panose="020F0502020204030204" pitchFamily="34" charset="0"/>
              </a:rPr>
              <a:pPr/>
              <a:t>41</a:t>
            </a:fld>
            <a:endParaRPr lang="en-GB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12746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>
            <a:extLst>
              <a:ext uri="{FF2B5EF4-FFF2-40B4-BE49-F238E27FC236}">
                <a16:creationId xmlns:a16="http://schemas.microsoft.com/office/drawing/2014/main" id="{3F0C54AE-55FE-4CCE-BF40-4F3D76CA558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3" name="Notes Placeholder 2">
            <a:extLst>
              <a:ext uri="{FF2B5EF4-FFF2-40B4-BE49-F238E27FC236}">
                <a16:creationId xmlns:a16="http://schemas.microsoft.com/office/drawing/2014/main" id="{E7F58365-F4A2-4E5F-9B56-FA38CAB56E4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/>
          </a:p>
        </p:txBody>
      </p:sp>
      <p:sp>
        <p:nvSpPr>
          <p:cNvPr id="40964" name="Slide Number Placeholder 3">
            <a:extLst>
              <a:ext uri="{FF2B5EF4-FFF2-40B4-BE49-F238E27FC236}">
                <a16:creationId xmlns:a16="http://schemas.microsoft.com/office/drawing/2014/main" id="{BCBDB8DE-B623-467F-911D-5A1D0253666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491CEF1A-8D73-4522-AD74-2ECB8FB11F55}" type="slidenum">
              <a:rPr lang="en-GB" altLang="en-US" smtClean="0">
                <a:latin typeface="Calibri" panose="020F0502020204030204" pitchFamily="34" charset="0"/>
              </a:rPr>
              <a:pPr/>
              <a:t>42</a:t>
            </a:fld>
            <a:endParaRPr lang="en-GB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>
            <a:extLst>
              <a:ext uri="{FF2B5EF4-FFF2-40B4-BE49-F238E27FC236}">
                <a16:creationId xmlns:a16="http://schemas.microsoft.com/office/drawing/2014/main" id="{D24E4A09-57A1-47A5-90EA-D7A90742A27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1" name="Notes Placeholder 2">
            <a:extLst>
              <a:ext uri="{FF2B5EF4-FFF2-40B4-BE49-F238E27FC236}">
                <a16:creationId xmlns:a16="http://schemas.microsoft.com/office/drawing/2014/main" id="{659D3540-B8B7-4A6D-902A-DACD793C016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/>
          </a:p>
        </p:txBody>
      </p:sp>
      <p:sp>
        <p:nvSpPr>
          <p:cNvPr id="43012" name="Slide Number Placeholder 3">
            <a:extLst>
              <a:ext uri="{FF2B5EF4-FFF2-40B4-BE49-F238E27FC236}">
                <a16:creationId xmlns:a16="http://schemas.microsoft.com/office/drawing/2014/main" id="{7148F881-611D-426C-B739-1948BC2EB26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990F7ECE-17A7-4266-9C71-3BC006A99651}" type="slidenum">
              <a:rPr lang="en-GB" altLang="en-US" smtClean="0">
                <a:latin typeface="Calibri" panose="020F0502020204030204" pitchFamily="34" charset="0"/>
              </a:rPr>
              <a:pPr/>
              <a:t>43</a:t>
            </a:fld>
            <a:endParaRPr lang="en-GB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lide Image Placeholder 1">
            <a:extLst>
              <a:ext uri="{FF2B5EF4-FFF2-40B4-BE49-F238E27FC236}">
                <a16:creationId xmlns:a16="http://schemas.microsoft.com/office/drawing/2014/main" id="{E5B420B5-1E8A-4023-9575-A9CD440F7B2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3" name="Notes Placeholder 2">
            <a:extLst>
              <a:ext uri="{FF2B5EF4-FFF2-40B4-BE49-F238E27FC236}">
                <a16:creationId xmlns:a16="http://schemas.microsoft.com/office/drawing/2014/main" id="{7992F431-DB83-4F24-884C-A296925AB97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/>
          </a:p>
        </p:txBody>
      </p:sp>
      <p:sp>
        <p:nvSpPr>
          <p:cNvPr id="10244" name="Slide Number Placeholder 3">
            <a:extLst>
              <a:ext uri="{FF2B5EF4-FFF2-40B4-BE49-F238E27FC236}">
                <a16:creationId xmlns:a16="http://schemas.microsoft.com/office/drawing/2014/main" id="{F368C093-FCB2-432B-8381-6A0F328451C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3F0345DD-5181-45FE-AD53-DEB0B961E020}" type="slidenum">
              <a:rPr lang="en-GB" altLang="en-US" smtClean="0">
                <a:latin typeface="Calibri" panose="020F0502020204030204" pitchFamily="34" charset="0"/>
              </a:rPr>
              <a:pPr/>
              <a:t>55</a:t>
            </a:fld>
            <a:endParaRPr lang="en-GB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917243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Slide Image Placeholder 1">
            <a:extLst>
              <a:ext uri="{FF2B5EF4-FFF2-40B4-BE49-F238E27FC236}">
                <a16:creationId xmlns:a16="http://schemas.microsoft.com/office/drawing/2014/main" id="{02276054-9489-4DC8-86D5-CEAEADF70F3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8307" name="Notes Placeholder 2">
            <a:extLst>
              <a:ext uri="{FF2B5EF4-FFF2-40B4-BE49-F238E27FC236}">
                <a16:creationId xmlns:a16="http://schemas.microsoft.com/office/drawing/2014/main" id="{6A7CCBAD-F636-44F4-AC6A-00FA5E068F9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/>
          </a:p>
        </p:txBody>
      </p:sp>
      <p:sp>
        <p:nvSpPr>
          <p:cNvPr id="98308" name="Slide Number Placeholder 3">
            <a:extLst>
              <a:ext uri="{FF2B5EF4-FFF2-40B4-BE49-F238E27FC236}">
                <a16:creationId xmlns:a16="http://schemas.microsoft.com/office/drawing/2014/main" id="{A3151558-1600-4EC7-950D-D9D6A83B878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FECDB1F1-DEE2-426D-B492-C2CBE66A3192}" type="slidenum">
              <a:rPr lang="en-GB" altLang="en-US" smtClean="0">
                <a:latin typeface="Calibri" panose="020F0502020204030204" pitchFamily="34" charset="0"/>
              </a:rPr>
              <a:pPr/>
              <a:t>61</a:t>
            </a:fld>
            <a:endParaRPr lang="en-GB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>
            <a:extLst>
              <a:ext uri="{FF2B5EF4-FFF2-40B4-BE49-F238E27FC236}">
                <a16:creationId xmlns:a16="http://schemas.microsoft.com/office/drawing/2014/main" id="{3537EDAD-171A-40FF-B6D7-E06ED11CE30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>
            <a:extLst>
              <a:ext uri="{FF2B5EF4-FFF2-40B4-BE49-F238E27FC236}">
                <a16:creationId xmlns:a16="http://schemas.microsoft.com/office/drawing/2014/main" id="{DBBF3536-A77D-4FAC-A726-F4E6954550F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/>
          </a:p>
        </p:txBody>
      </p:sp>
      <p:sp>
        <p:nvSpPr>
          <p:cNvPr id="8196" name="Slide Number Placeholder 3">
            <a:extLst>
              <a:ext uri="{FF2B5EF4-FFF2-40B4-BE49-F238E27FC236}">
                <a16:creationId xmlns:a16="http://schemas.microsoft.com/office/drawing/2014/main" id="{D61C2474-7885-477F-82B8-513AB89A96B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2B55559B-3CFB-44D4-8445-B483B512E351}" type="slidenum">
              <a:rPr lang="en-GB" altLang="en-US" smtClean="0">
                <a:latin typeface="Calibri" panose="020F0502020204030204" pitchFamily="34" charset="0"/>
              </a:rPr>
              <a:pPr/>
              <a:t>4</a:t>
            </a:fld>
            <a:endParaRPr lang="en-GB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lide Image Placeholder 1">
            <a:extLst>
              <a:ext uri="{FF2B5EF4-FFF2-40B4-BE49-F238E27FC236}">
                <a16:creationId xmlns:a16="http://schemas.microsoft.com/office/drawing/2014/main" id="{E5B420B5-1E8A-4023-9575-A9CD440F7B2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3" name="Notes Placeholder 2">
            <a:extLst>
              <a:ext uri="{FF2B5EF4-FFF2-40B4-BE49-F238E27FC236}">
                <a16:creationId xmlns:a16="http://schemas.microsoft.com/office/drawing/2014/main" id="{7992F431-DB83-4F24-884C-A296925AB97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/>
          </a:p>
        </p:txBody>
      </p:sp>
      <p:sp>
        <p:nvSpPr>
          <p:cNvPr id="10244" name="Slide Number Placeholder 3">
            <a:extLst>
              <a:ext uri="{FF2B5EF4-FFF2-40B4-BE49-F238E27FC236}">
                <a16:creationId xmlns:a16="http://schemas.microsoft.com/office/drawing/2014/main" id="{F368C093-FCB2-432B-8381-6A0F328451C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3F0345DD-5181-45FE-AD53-DEB0B961E020}" type="slidenum">
              <a:rPr lang="en-GB" altLang="en-US" smtClean="0">
                <a:latin typeface="Calibri" panose="020F0502020204030204" pitchFamily="34" charset="0"/>
              </a:rPr>
              <a:pPr/>
              <a:t>5</a:t>
            </a:fld>
            <a:endParaRPr lang="en-GB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Image Placeholder 1">
            <a:extLst>
              <a:ext uri="{FF2B5EF4-FFF2-40B4-BE49-F238E27FC236}">
                <a16:creationId xmlns:a16="http://schemas.microsoft.com/office/drawing/2014/main" id="{74F12A0A-AD0E-4820-B4F7-892BE70E4ED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Notes Placeholder 2">
            <a:extLst>
              <a:ext uri="{FF2B5EF4-FFF2-40B4-BE49-F238E27FC236}">
                <a16:creationId xmlns:a16="http://schemas.microsoft.com/office/drawing/2014/main" id="{8F36C45D-55F2-4306-9B67-9331184C0B6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/>
          </a:p>
        </p:txBody>
      </p:sp>
      <p:sp>
        <p:nvSpPr>
          <p:cNvPr id="12292" name="Slide Number Placeholder 3">
            <a:extLst>
              <a:ext uri="{FF2B5EF4-FFF2-40B4-BE49-F238E27FC236}">
                <a16:creationId xmlns:a16="http://schemas.microsoft.com/office/drawing/2014/main" id="{D3A09555-822D-4F08-880E-761F233A26C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82A285F0-2575-4632-B802-D3A000E6FE15}" type="slidenum">
              <a:rPr lang="en-GB" altLang="en-US" smtClean="0">
                <a:latin typeface="Calibri" panose="020F0502020204030204" pitchFamily="34" charset="0"/>
              </a:rPr>
              <a:pPr/>
              <a:t>6</a:t>
            </a:fld>
            <a:endParaRPr lang="en-GB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Image Placeholder 1">
            <a:extLst>
              <a:ext uri="{FF2B5EF4-FFF2-40B4-BE49-F238E27FC236}">
                <a16:creationId xmlns:a16="http://schemas.microsoft.com/office/drawing/2014/main" id="{84FD146D-EC7A-4906-888F-D37E5FC99CC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Notes Placeholder 2">
            <a:extLst>
              <a:ext uri="{FF2B5EF4-FFF2-40B4-BE49-F238E27FC236}">
                <a16:creationId xmlns:a16="http://schemas.microsoft.com/office/drawing/2014/main" id="{5D743797-852F-43C7-BDBE-855A024225D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/>
          </a:p>
        </p:txBody>
      </p:sp>
      <p:sp>
        <p:nvSpPr>
          <p:cNvPr id="15364" name="Slide Number Placeholder 3">
            <a:extLst>
              <a:ext uri="{FF2B5EF4-FFF2-40B4-BE49-F238E27FC236}">
                <a16:creationId xmlns:a16="http://schemas.microsoft.com/office/drawing/2014/main" id="{19775700-3BFE-415D-AB23-D4673C24624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9ABF7D44-1806-49DA-9807-DBF28786732A}" type="slidenum">
              <a:rPr lang="en-GB" altLang="en-US" smtClean="0">
                <a:latin typeface="Calibri" panose="020F0502020204030204" pitchFamily="34" charset="0"/>
              </a:rPr>
              <a:pPr/>
              <a:t>8</a:t>
            </a:fld>
            <a:endParaRPr lang="en-GB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>
            <a:extLst>
              <a:ext uri="{FF2B5EF4-FFF2-40B4-BE49-F238E27FC236}">
                <a16:creationId xmlns:a16="http://schemas.microsoft.com/office/drawing/2014/main" id="{D657788C-F73B-4489-9FD7-809E0814B64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Notes Placeholder 2">
            <a:extLst>
              <a:ext uri="{FF2B5EF4-FFF2-40B4-BE49-F238E27FC236}">
                <a16:creationId xmlns:a16="http://schemas.microsoft.com/office/drawing/2014/main" id="{20D13442-F412-4B3C-92DF-51676ABB29B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/>
          </a:p>
        </p:txBody>
      </p:sp>
      <p:sp>
        <p:nvSpPr>
          <p:cNvPr id="17412" name="Slide Number Placeholder 3">
            <a:extLst>
              <a:ext uri="{FF2B5EF4-FFF2-40B4-BE49-F238E27FC236}">
                <a16:creationId xmlns:a16="http://schemas.microsoft.com/office/drawing/2014/main" id="{4CFDF838-51AD-4A23-84B5-6B7287BF197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38CD2E81-40BF-4EF1-B3DA-BF4DA7C354BA}" type="slidenum">
              <a:rPr lang="en-GB" altLang="en-US" smtClean="0">
                <a:latin typeface="Calibri" panose="020F0502020204030204" pitchFamily="34" charset="0"/>
              </a:rPr>
              <a:pPr/>
              <a:t>10</a:t>
            </a:fld>
            <a:endParaRPr lang="en-GB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>
            <a:extLst>
              <a:ext uri="{FF2B5EF4-FFF2-40B4-BE49-F238E27FC236}">
                <a16:creationId xmlns:a16="http://schemas.microsoft.com/office/drawing/2014/main" id="{0B46B810-6D2D-429F-98BE-7A98BDAE22A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Notes Placeholder 2">
            <a:extLst>
              <a:ext uri="{FF2B5EF4-FFF2-40B4-BE49-F238E27FC236}">
                <a16:creationId xmlns:a16="http://schemas.microsoft.com/office/drawing/2014/main" id="{8157D656-025A-4F84-B6EA-DBCA4A99729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/>
          </a:p>
        </p:txBody>
      </p:sp>
      <p:sp>
        <p:nvSpPr>
          <p:cNvPr id="25604" name="Slide Number Placeholder 3">
            <a:extLst>
              <a:ext uri="{FF2B5EF4-FFF2-40B4-BE49-F238E27FC236}">
                <a16:creationId xmlns:a16="http://schemas.microsoft.com/office/drawing/2014/main" id="{9B5BC739-1464-4B4E-8458-B6D510D0D72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DACE573F-9482-4EE5-B5C7-1D754875CD87}" type="slidenum">
              <a:rPr lang="en-GB" altLang="en-US" smtClean="0">
                <a:latin typeface="Calibri" panose="020F0502020204030204" pitchFamily="34" charset="0"/>
              </a:rPr>
              <a:pPr/>
              <a:t>22</a:t>
            </a:fld>
            <a:endParaRPr lang="en-GB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Image Placeholder 1">
            <a:extLst>
              <a:ext uri="{FF2B5EF4-FFF2-40B4-BE49-F238E27FC236}">
                <a16:creationId xmlns:a16="http://schemas.microsoft.com/office/drawing/2014/main" id="{5C99A3FB-9FE4-454C-B2C0-5EB46151498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3251" name="Notes Placeholder 2">
            <a:extLst>
              <a:ext uri="{FF2B5EF4-FFF2-40B4-BE49-F238E27FC236}">
                <a16:creationId xmlns:a16="http://schemas.microsoft.com/office/drawing/2014/main" id="{ABF97BC3-CD1D-47A3-BF33-8BC7502ABD5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/>
          </a:p>
        </p:txBody>
      </p:sp>
      <p:sp>
        <p:nvSpPr>
          <p:cNvPr id="53252" name="Slide Number Placeholder 3">
            <a:extLst>
              <a:ext uri="{FF2B5EF4-FFF2-40B4-BE49-F238E27FC236}">
                <a16:creationId xmlns:a16="http://schemas.microsoft.com/office/drawing/2014/main" id="{0C43AAD4-5DE3-4A97-A541-6F9D0F28665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3A194E15-BEBC-4B39-AF2B-228F05AFA27D}" type="slidenum">
              <a:rPr lang="en-GB" altLang="en-US" smtClean="0">
                <a:latin typeface="Calibri" panose="020F0502020204030204" pitchFamily="34" charset="0"/>
              </a:rPr>
              <a:pPr/>
              <a:t>32</a:t>
            </a:fld>
            <a:endParaRPr lang="en-GB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>
            <a:extLst>
              <a:ext uri="{FF2B5EF4-FFF2-40B4-BE49-F238E27FC236}">
                <a16:creationId xmlns:a16="http://schemas.microsoft.com/office/drawing/2014/main" id="{D2643024-7617-40F4-9204-7A86F4668F5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Notes Placeholder 2">
            <a:extLst>
              <a:ext uri="{FF2B5EF4-FFF2-40B4-BE49-F238E27FC236}">
                <a16:creationId xmlns:a16="http://schemas.microsoft.com/office/drawing/2014/main" id="{4766528D-0F1C-442C-B97C-77F5874A11F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/>
          </a:p>
        </p:txBody>
      </p:sp>
      <p:sp>
        <p:nvSpPr>
          <p:cNvPr id="35844" name="Slide Number Placeholder 3">
            <a:extLst>
              <a:ext uri="{FF2B5EF4-FFF2-40B4-BE49-F238E27FC236}">
                <a16:creationId xmlns:a16="http://schemas.microsoft.com/office/drawing/2014/main" id="{8B8A21F4-1F29-418C-92A6-27A9B568D9E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FA505E63-E034-40DC-9B6A-B8DABA25FCFD}" type="slidenum">
              <a:rPr lang="en-GB" altLang="en-US" smtClean="0">
                <a:latin typeface="Calibri" panose="020F0502020204030204" pitchFamily="34" charset="0"/>
              </a:rPr>
              <a:pPr/>
              <a:t>38</a:t>
            </a:fld>
            <a:endParaRPr lang="en-GB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lIns="45720" tIns="0" rIns="45720" bIns="0" anchor="b">
            <a:scene3d>
              <a:camera prst="orthographicFront"/>
              <a:lightRig rig="soft" dir="t">
                <a:rot lat="0" lon="0" rev="17220000"/>
              </a:lightRig>
            </a:scene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13">
            <a:extLst>
              <a:ext uri="{FF2B5EF4-FFF2-40B4-BE49-F238E27FC236}">
                <a16:creationId xmlns:a16="http://schemas.microsoft.com/office/drawing/2014/main" id="{389C1A33-55CE-4350-A157-F8F5AD06C2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83952E-FACF-46EE-B95F-1523DAC3D7CB}" type="datetimeFigureOut">
              <a:rPr lang="en-US"/>
              <a:pPr>
                <a:defRPr/>
              </a:pPr>
              <a:t>7/29/2020</a:t>
            </a:fld>
            <a:endParaRPr lang="en-GB" dirty="0"/>
          </a:p>
        </p:txBody>
      </p:sp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3C031DBE-1171-4315-83B2-01E7C5EEA8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22">
            <a:extLst>
              <a:ext uri="{FF2B5EF4-FFF2-40B4-BE49-F238E27FC236}">
                <a16:creationId xmlns:a16="http://schemas.microsoft.com/office/drawing/2014/main" id="{59808DDC-1EAD-40ED-9571-60D9818D0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FC53B9-426A-4BD4-9B7D-EC2FA00BBC2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95883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>
            <a:extLst>
              <a:ext uri="{FF2B5EF4-FFF2-40B4-BE49-F238E27FC236}">
                <a16:creationId xmlns:a16="http://schemas.microsoft.com/office/drawing/2014/main" id="{01F6461D-81C2-4EE6-ACDA-23F5075320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242BB2-2136-4D57-B304-B5CA5944A43D}" type="datetimeFigureOut">
              <a:rPr lang="en-US"/>
              <a:pPr>
                <a:defRPr/>
              </a:pPr>
              <a:t>7/29/2020</a:t>
            </a:fld>
            <a:endParaRPr lang="en-GB" dirty="0"/>
          </a:p>
        </p:txBody>
      </p:sp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DB918757-0135-47A1-BED3-098AB81D63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22">
            <a:extLst>
              <a:ext uri="{FF2B5EF4-FFF2-40B4-BE49-F238E27FC236}">
                <a16:creationId xmlns:a16="http://schemas.microsoft.com/office/drawing/2014/main" id="{F970622C-6123-4ABF-8EF4-FC91C61F27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5C22E3-0A87-4CBB-B3E0-120243C6265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0354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>
            <a:extLst>
              <a:ext uri="{FF2B5EF4-FFF2-40B4-BE49-F238E27FC236}">
                <a16:creationId xmlns:a16="http://schemas.microsoft.com/office/drawing/2014/main" id="{4E72980A-CEDB-4244-A160-E7B7493104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BBCAC6-692E-4ABA-994D-59E68C8CD97F}" type="datetimeFigureOut">
              <a:rPr lang="en-US"/>
              <a:pPr>
                <a:defRPr/>
              </a:pPr>
              <a:t>7/29/2020</a:t>
            </a:fld>
            <a:endParaRPr lang="en-GB" dirty="0"/>
          </a:p>
        </p:txBody>
      </p:sp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11B96E07-E2ED-4FCD-91B0-7050253973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22">
            <a:extLst>
              <a:ext uri="{FF2B5EF4-FFF2-40B4-BE49-F238E27FC236}">
                <a16:creationId xmlns:a16="http://schemas.microsoft.com/office/drawing/2014/main" id="{629E2CEF-18D6-4AE8-AE07-D198FF2AEC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4E6D21-25C7-40DD-9F8E-2F3F973594F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76969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981200"/>
            <a:ext cx="3810000" cy="4114800"/>
          </a:xfrm>
        </p:spPr>
        <p:txBody>
          <a:bodyPr>
            <a:normAutofit/>
          </a:bodyPr>
          <a:lstStyle/>
          <a:p>
            <a:pPr lvl="0"/>
            <a:r>
              <a:rPr lang="en-US" noProof="0"/>
              <a:t>Click icon to add online image</a:t>
            </a:r>
            <a:endParaRPr lang="en-GB" noProof="0" dirty="0"/>
          </a:p>
        </p:txBody>
      </p:sp>
      <p:sp>
        <p:nvSpPr>
          <p:cNvPr id="5" name="Date Placeholder 13">
            <a:extLst>
              <a:ext uri="{FF2B5EF4-FFF2-40B4-BE49-F238E27FC236}">
                <a16:creationId xmlns:a16="http://schemas.microsoft.com/office/drawing/2014/main" id="{92B1F355-D6BA-4061-9A35-A5AB2BD763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A5F11F-7785-462B-81A4-D8067F031D93}" type="datetimeFigureOut">
              <a:rPr lang="en-US"/>
              <a:pPr>
                <a:defRPr/>
              </a:pPr>
              <a:t>7/29/2020</a:t>
            </a:fld>
            <a:endParaRPr lang="en-GB" dirty="0"/>
          </a:p>
        </p:txBody>
      </p: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BAF02FC9-A331-4316-ADF1-CE85458B8F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22">
            <a:extLst>
              <a:ext uri="{FF2B5EF4-FFF2-40B4-BE49-F238E27FC236}">
                <a16:creationId xmlns:a16="http://schemas.microsoft.com/office/drawing/2014/main" id="{3B04B719-45B6-43AA-B6DC-58D071400A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D82754-E2F0-4A5A-A64B-C23EEBA2E3E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4126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>
            <a:extLst>
              <a:ext uri="{FF2B5EF4-FFF2-40B4-BE49-F238E27FC236}">
                <a16:creationId xmlns:a16="http://schemas.microsoft.com/office/drawing/2014/main" id="{7D099719-6A3D-4EFB-9693-9F135313F2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44B3ED-1B8B-4F5F-A34C-C368142A0E0A}" type="datetimeFigureOut">
              <a:rPr lang="en-US"/>
              <a:pPr>
                <a:defRPr/>
              </a:pPr>
              <a:t>7/29/2020</a:t>
            </a:fld>
            <a:endParaRPr lang="en-GB" dirty="0"/>
          </a:p>
        </p:txBody>
      </p:sp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05106BE6-7416-40B4-B241-7C2DD60583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22">
            <a:extLst>
              <a:ext uri="{FF2B5EF4-FFF2-40B4-BE49-F238E27FC236}">
                <a16:creationId xmlns:a16="http://schemas.microsoft.com/office/drawing/2014/main" id="{51368025-C05F-43AF-8CD5-7C765DE606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B77A82-4528-4C1B-B1AE-F774367BBF3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0744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5A3384-CE4E-4C43-A619-E56266F66D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27E38A-9F3E-41D0-A426-065174FFAAB1}" type="datetimeFigureOut">
              <a:rPr lang="en-US"/>
              <a:pPr>
                <a:defRPr/>
              </a:pPr>
              <a:t>7/29/2020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A67BE1-9EF2-4EE4-B8F4-23EDDA97B1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216A6E-E575-4FA3-8619-A8ABFC7C0F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77AC85-15F6-46CB-940A-634BB8A4BCB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961409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13">
            <a:extLst>
              <a:ext uri="{FF2B5EF4-FFF2-40B4-BE49-F238E27FC236}">
                <a16:creationId xmlns:a16="http://schemas.microsoft.com/office/drawing/2014/main" id="{B9D5FFA9-2D33-4EEE-96EF-3CFC2E5788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D1B904-939B-4C4B-99AB-3FCB7954FF8A}" type="datetimeFigureOut">
              <a:rPr lang="en-US"/>
              <a:pPr>
                <a:defRPr/>
              </a:pPr>
              <a:t>7/29/2020</a:t>
            </a:fld>
            <a:endParaRPr lang="en-GB" dirty="0"/>
          </a:p>
        </p:txBody>
      </p: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518E4DDC-3306-4F1A-B9C7-CE276AABE4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22">
            <a:extLst>
              <a:ext uri="{FF2B5EF4-FFF2-40B4-BE49-F238E27FC236}">
                <a16:creationId xmlns:a16="http://schemas.microsoft.com/office/drawing/2014/main" id="{9EE24A58-91D0-4A92-89F5-A28FB10E1E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F5EE76-BBC1-400A-972F-3F5A2E37788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87483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13">
            <a:extLst>
              <a:ext uri="{FF2B5EF4-FFF2-40B4-BE49-F238E27FC236}">
                <a16:creationId xmlns:a16="http://schemas.microsoft.com/office/drawing/2014/main" id="{0609D646-204A-4423-AC39-4DE0A29A73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8E4D40-C987-458A-9339-790239883668}" type="datetimeFigureOut">
              <a:rPr lang="en-US"/>
              <a:pPr>
                <a:defRPr/>
              </a:pPr>
              <a:t>7/29/2020</a:t>
            </a:fld>
            <a:endParaRPr lang="en-GB" dirty="0"/>
          </a:p>
        </p:txBody>
      </p:sp>
      <p:sp>
        <p:nvSpPr>
          <p:cNvPr id="8" name="Footer Placeholder 2">
            <a:extLst>
              <a:ext uri="{FF2B5EF4-FFF2-40B4-BE49-F238E27FC236}">
                <a16:creationId xmlns:a16="http://schemas.microsoft.com/office/drawing/2014/main" id="{9235214E-33A0-457A-B1AA-16BB9DE23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Slide Number Placeholder 22">
            <a:extLst>
              <a:ext uri="{FF2B5EF4-FFF2-40B4-BE49-F238E27FC236}">
                <a16:creationId xmlns:a16="http://schemas.microsoft.com/office/drawing/2014/main" id="{27DF66C3-A8A4-44E4-9A3B-F92006EA86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BD0561-C708-49B2-95A8-5201C8A03C1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28245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13">
            <a:extLst>
              <a:ext uri="{FF2B5EF4-FFF2-40B4-BE49-F238E27FC236}">
                <a16:creationId xmlns:a16="http://schemas.microsoft.com/office/drawing/2014/main" id="{588D6C7A-503A-472B-90B5-4F7611B7F1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CA49B5-909E-45C5-8AD2-6B888A314653}" type="datetimeFigureOut">
              <a:rPr lang="en-US"/>
              <a:pPr>
                <a:defRPr/>
              </a:pPr>
              <a:t>7/29/2020</a:t>
            </a:fld>
            <a:endParaRPr lang="en-GB" dirty="0"/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403215AA-B653-4C0B-B8AF-74D995CC60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22">
            <a:extLst>
              <a:ext uri="{FF2B5EF4-FFF2-40B4-BE49-F238E27FC236}">
                <a16:creationId xmlns:a16="http://schemas.microsoft.com/office/drawing/2014/main" id="{6E3E0643-4612-4AD2-9BB6-4ADD7C0616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BB843A-93B6-4D92-9106-2022174BF85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32582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3">
            <a:extLst>
              <a:ext uri="{FF2B5EF4-FFF2-40B4-BE49-F238E27FC236}">
                <a16:creationId xmlns:a16="http://schemas.microsoft.com/office/drawing/2014/main" id="{B5E5FEAD-6A3D-46A7-AF23-1A0A16D648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5193AA-3AEF-442E-A402-26779C2A88B8}" type="datetimeFigureOut">
              <a:rPr lang="en-US"/>
              <a:pPr>
                <a:defRPr/>
              </a:pPr>
              <a:t>7/29/2020</a:t>
            </a:fld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1AA7E06-590E-45A7-82E2-289973701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Slide Number Placeholder 22">
            <a:extLst>
              <a:ext uri="{FF2B5EF4-FFF2-40B4-BE49-F238E27FC236}">
                <a16:creationId xmlns:a16="http://schemas.microsoft.com/office/drawing/2014/main" id="{6B337A43-5E69-4575-99FB-CDA3ED1B0E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BAC33B-6A5B-431E-A8C3-DA4A362A9F3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81493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13">
            <a:extLst>
              <a:ext uri="{FF2B5EF4-FFF2-40B4-BE49-F238E27FC236}">
                <a16:creationId xmlns:a16="http://schemas.microsoft.com/office/drawing/2014/main" id="{60739AA8-4791-4732-9A87-AEFA4C7A2A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1BBDE2-7BFF-4ACA-B1BC-7E078EDE608B}" type="datetimeFigureOut">
              <a:rPr lang="en-US"/>
              <a:pPr>
                <a:defRPr/>
              </a:pPr>
              <a:t>7/29/2020</a:t>
            </a:fld>
            <a:endParaRPr lang="en-GB" dirty="0"/>
          </a:p>
        </p:txBody>
      </p: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A78BC998-7CA2-491A-939A-BC788F3825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22">
            <a:extLst>
              <a:ext uri="{FF2B5EF4-FFF2-40B4-BE49-F238E27FC236}">
                <a16:creationId xmlns:a16="http://schemas.microsoft.com/office/drawing/2014/main" id="{3EBC7F26-369B-412C-97C3-68727B058F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AFF373-9813-409E-B1C0-648BE8E3E9F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98977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indent="0">
              <a:buNone/>
              <a:defRPr sz="32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rIns="45720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13">
            <a:extLst>
              <a:ext uri="{FF2B5EF4-FFF2-40B4-BE49-F238E27FC236}">
                <a16:creationId xmlns:a16="http://schemas.microsoft.com/office/drawing/2014/main" id="{01F26D60-E3F9-4692-84EC-34B56001B2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576494-D577-4672-B75F-0E9FA4FEC037}" type="datetimeFigureOut">
              <a:rPr lang="en-US"/>
              <a:pPr>
                <a:defRPr/>
              </a:pPr>
              <a:t>7/29/2020</a:t>
            </a:fld>
            <a:endParaRPr lang="en-GB" dirty="0"/>
          </a:p>
        </p:txBody>
      </p: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A7626924-CC0D-4E52-9EC0-FB76E39193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22">
            <a:extLst>
              <a:ext uri="{FF2B5EF4-FFF2-40B4-BE49-F238E27FC236}">
                <a16:creationId xmlns:a16="http://schemas.microsoft.com/office/drawing/2014/main" id="{A2CEAF4A-9D11-4C1C-BD4C-C451E5C12B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1F63A9-3B3D-43CF-8DC5-6CFAB32BC08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35902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>
            <a:extLst>
              <a:ext uri="{FF2B5EF4-FFF2-40B4-BE49-F238E27FC236}">
                <a16:creationId xmlns:a16="http://schemas.microsoft.com/office/drawing/2014/main" id="{3EB04BE3-F296-4C5F-9F3C-314866A24E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27" name="Text Placeholder 12">
            <a:extLst>
              <a:ext uri="{FF2B5EF4-FFF2-40B4-BE49-F238E27FC236}">
                <a16:creationId xmlns:a16="http://schemas.microsoft.com/office/drawing/2014/main" id="{3B971138-985F-41E8-9C8B-F69113AD77E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70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E430E8C7-A4E9-4916-A67B-5F9A21320B8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shade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56AC564-E475-40A8-9B57-2289DA4CB9C6}" type="datetimeFigureOut">
              <a:rPr lang="en-US"/>
              <a:pPr>
                <a:defRPr/>
              </a:pPr>
              <a:t>7/29/2020</a:t>
            </a:fld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6D9F69F-EDFD-43BA-9354-3E7F7A9D15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shade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3" name="Slide Number Placeholder 22">
            <a:extLst>
              <a:ext uri="{FF2B5EF4-FFF2-40B4-BE49-F238E27FC236}">
                <a16:creationId xmlns:a16="http://schemas.microsoft.com/office/drawing/2014/main" id="{42A513AB-8D3D-4492-8D6D-326F222739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wrap="square" lIns="0" tIns="45720" rIns="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BCBCBC"/>
                </a:solidFill>
              </a:defRPr>
            </a:lvl1pPr>
          </a:lstStyle>
          <a:p>
            <a:pPr>
              <a:defRPr/>
            </a:pPr>
            <a:fld id="{2E13F0B8-7235-4A29-BEA0-7A59D5C0BA7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pic>
        <p:nvPicPr>
          <p:cNvPr id="1031" name="Picture 2" descr="C:\Users\Lee\AppData\Local\Microsoft\Windows\Temporary Internet Files\Content.IE5\7Y040FUD\MC900442122[1].png">
            <a:extLst>
              <a:ext uri="{FF2B5EF4-FFF2-40B4-BE49-F238E27FC236}">
                <a16:creationId xmlns:a16="http://schemas.microsoft.com/office/drawing/2014/main" id="{6D2BF9C6-9F53-4291-A1AA-6C50CF52BB7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313" y="17463"/>
            <a:ext cx="346075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dk1" tx1="lt1" bg2="dk2" tx2="lt2" accent1="accent1" accent2="accent2" accent3="accent3" accent4="accent4" accent5="accent5" accent6="accent6" hlink="hlink" folHlink="folHlink"/>
  <p:sldLayoutIdLst>
    <p:sldLayoutId id="2147483845" r:id="rId1"/>
    <p:sldLayoutId id="2147483846" r:id="rId2"/>
    <p:sldLayoutId id="2147483856" r:id="rId3"/>
    <p:sldLayoutId id="2147483847" r:id="rId4"/>
    <p:sldLayoutId id="2147483848" r:id="rId5"/>
    <p:sldLayoutId id="2147483849" r:id="rId6"/>
    <p:sldLayoutId id="2147483850" r:id="rId7"/>
    <p:sldLayoutId id="2147483851" r:id="rId8"/>
    <p:sldLayoutId id="2147483852" r:id="rId9"/>
    <p:sldLayoutId id="2147483853" r:id="rId10"/>
    <p:sldLayoutId id="2147483854" r:id="rId11"/>
    <p:sldLayoutId id="2147483855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100" b="1" kern="120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Verdana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Verdana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Verdana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Verdana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Verdana" pitchFamily="34" charset="0"/>
        </a:defRPr>
      </a:lvl9pPr>
    </p:titleStyle>
    <p:bodyStyle>
      <a:lvl1pPr marL="547688" indent="-411163" algn="l" rtl="0" eaLnBrk="0" fontAlgn="base" hangingPunct="0">
        <a:spcBef>
          <a:spcPct val="20000"/>
        </a:spcBef>
        <a:spcAft>
          <a:spcPct val="0"/>
        </a:spcAft>
        <a:buClr>
          <a:srgbClr val="F9F9F9"/>
        </a:buClr>
        <a:buSzPct val="65000"/>
        <a:buFont typeface="Wingdings 2" panose="05020102010507070707" pitchFamily="18" charset="2"/>
        <a:buChar char="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363" indent="-282575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 2" panose="05020102010507070707" pitchFamily="18" charset="2"/>
        <a:buChar char="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475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95000"/>
        <a:buFont typeface="Wingdings" panose="05000000000000000000" pitchFamily="2" charset="2"/>
        <a:buChar char="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2550" indent="-1825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Font typeface="Wingdings 3" panose="05040102010807070707" pitchFamily="18" charset="2"/>
        <a:buChar char="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4638" indent="-1825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 2" panose="05020102010507070707" pitchFamily="18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m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emf"/><Relationship Id="rId5" Type="http://schemas.openxmlformats.org/officeDocument/2006/relationships/image" Target="../media/image32.emf"/><Relationship Id="rId4" Type="http://schemas.openxmlformats.org/officeDocument/2006/relationships/image" Target="../media/image31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0.png"/><Relationship Id="rId4" Type="http://schemas.openxmlformats.org/officeDocument/2006/relationships/image" Target="../media/image3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gif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jpeg"/><Relationship Id="rId4" Type="http://schemas.openxmlformats.org/officeDocument/2006/relationships/image" Target="../media/image8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7" Type="http://schemas.openxmlformats.org/officeDocument/2006/relationships/image" Target="../media/image8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emf"/><Relationship Id="rId2" Type="http://schemas.openxmlformats.org/officeDocument/2006/relationships/image" Target="../media/image87.em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emf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emf"/><Relationship Id="rId7" Type="http://schemas.openxmlformats.org/officeDocument/2006/relationships/image" Target="../media/image97.jpeg"/><Relationship Id="rId2" Type="http://schemas.openxmlformats.org/officeDocument/2006/relationships/image" Target="../media/image9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jpeg"/><Relationship Id="rId5" Type="http://schemas.openxmlformats.org/officeDocument/2006/relationships/image" Target="../media/image95.emf"/><Relationship Id="rId4" Type="http://schemas.openxmlformats.org/officeDocument/2006/relationships/image" Target="../media/image94.em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3" Type="http://schemas.openxmlformats.org/officeDocument/2006/relationships/image" Target="../media/image101.png"/><Relationship Id="rId7" Type="http://schemas.openxmlformats.org/officeDocument/2006/relationships/image" Target="../media/image105.emf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4.png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3" Type="http://schemas.openxmlformats.org/officeDocument/2006/relationships/image" Target="../media/image108.png"/><Relationship Id="rId7" Type="http://schemas.openxmlformats.org/officeDocument/2006/relationships/image" Target="../media/image112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1.png"/><Relationship Id="rId11" Type="http://schemas.openxmlformats.org/officeDocument/2006/relationships/image" Target="../media/image116.jpeg"/><Relationship Id="rId5" Type="http://schemas.openxmlformats.org/officeDocument/2006/relationships/image" Target="../media/image110.png"/><Relationship Id="rId10" Type="http://schemas.openxmlformats.org/officeDocument/2006/relationships/image" Target="../media/image115.png"/><Relationship Id="rId4" Type="http://schemas.openxmlformats.org/officeDocument/2006/relationships/image" Target="../media/image109.png"/><Relationship Id="rId9" Type="http://schemas.openxmlformats.org/officeDocument/2006/relationships/image" Target="../media/image11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jbjs.org/issue.aspx" TargetMode="External"/><Relationship Id="rId7" Type="http://schemas.openxmlformats.org/officeDocument/2006/relationships/image" Target="../media/image121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0.png"/><Relationship Id="rId5" Type="http://schemas.openxmlformats.org/officeDocument/2006/relationships/image" Target="../media/image119.jpeg"/><Relationship Id="rId4" Type="http://schemas.openxmlformats.org/officeDocument/2006/relationships/image" Target="../media/image118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tmp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5.tmp"/><Relationship Id="rId4" Type="http://schemas.openxmlformats.org/officeDocument/2006/relationships/image" Target="../media/image124.tmp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9.png"/><Relationship Id="rId4" Type="http://schemas.openxmlformats.org/officeDocument/2006/relationships/image" Target="../media/image128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4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image" Target="../media/image135.tm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9.png"/><Relationship Id="rId5" Type="http://schemas.openxmlformats.org/officeDocument/2006/relationships/image" Target="../media/image138.png"/><Relationship Id="rId4" Type="http://schemas.openxmlformats.org/officeDocument/2006/relationships/image" Target="../media/image137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hyperlink" Target="http://www.cambridgeses.co.uk/" TargetMode="External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9.png"/><Relationship Id="rId4" Type="http://schemas.openxmlformats.org/officeDocument/2006/relationships/image" Target="../media/image12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9.png"/><Relationship Id="rId3" Type="http://schemas.openxmlformats.org/officeDocument/2006/relationships/image" Target="../media/image144.png"/><Relationship Id="rId7" Type="http://schemas.openxmlformats.org/officeDocument/2006/relationships/image" Target="../media/image148.png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7.png"/><Relationship Id="rId5" Type="http://schemas.openxmlformats.org/officeDocument/2006/relationships/image" Target="../media/image146.png"/><Relationship Id="rId4" Type="http://schemas.openxmlformats.org/officeDocument/2006/relationships/image" Target="../media/image145.png"/><Relationship Id="rId9" Type="http://schemas.openxmlformats.org/officeDocument/2006/relationships/image" Target="../media/image150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3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mp"/><Relationship Id="rId2" Type="http://schemas.openxmlformats.org/officeDocument/2006/relationships/image" Target="../media/image10.tmp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">
            <a:extLst>
              <a:ext uri="{FF2B5EF4-FFF2-40B4-BE49-F238E27FC236}">
                <a16:creationId xmlns:a16="http://schemas.microsoft.com/office/drawing/2014/main" id="{80B22491-B6B0-4A84-B17E-B0F373BCE4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863" y="0"/>
            <a:ext cx="9083675" cy="574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529EA586-8226-4188-B02A-4A4D0DDB53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462" y="1669"/>
            <a:ext cx="9109076" cy="1512168"/>
          </a:xfrm>
          <a:solidFill>
            <a:srgbClr val="000000">
              <a:alpha val="21176"/>
            </a:srgbClr>
          </a:solidFill>
        </p:spPr>
        <p:txBody>
          <a:bodyPr/>
          <a:lstStyle/>
          <a:p>
            <a:pPr eaLnBrk="1" hangingPunct="1">
              <a:defRPr/>
            </a:pPr>
            <a:r>
              <a:rPr lang="en-GB" dirty="0"/>
              <a:t>Radial Head</a:t>
            </a:r>
            <a:br>
              <a:rPr lang="en-GB" dirty="0"/>
            </a:br>
            <a:r>
              <a:rPr lang="en-GB" dirty="0"/>
              <a:t>Fix/Replace/ Excise</a:t>
            </a:r>
          </a:p>
        </p:txBody>
      </p:sp>
      <p:sp>
        <p:nvSpPr>
          <p:cNvPr id="4099" name="Subtitle 4">
            <a:extLst>
              <a:ext uri="{FF2B5EF4-FFF2-40B4-BE49-F238E27FC236}">
                <a16:creationId xmlns:a16="http://schemas.microsoft.com/office/drawing/2014/main" id="{DC557F65-7A85-48F0-9638-895C7DF47A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35696" y="3994150"/>
            <a:ext cx="6054725" cy="1250950"/>
          </a:xfrm>
        </p:spPr>
        <p:txBody>
          <a:bodyPr/>
          <a:lstStyle/>
          <a:p>
            <a:pPr eaLnBrk="1" hangingPunct="1">
              <a:defRPr/>
            </a:pPr>
            <a:r>
              <a:rPr lang="en-GB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Mr Lee Van Rensburg</a:t>
            </a:r>
          </a:p>
          <a:p>
            <a:pPr eaLnBrk="1" hangingPunct="1">
              <a:defRPr/>
            </a:pPr>
            <a:r>
              <a:rPr lang="en-GB" alt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Cambridge University Hospitals NHS trust</a:t>
            </a:r>
            <a:endParaRPr lang="en-GB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hangingPunct="1">
              <a:defRPr/>
            </a:pPr>
            <a:r>
              <a:rPr lang="en-GB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2020</a:t>
            </a:r>
          </a:p>
        </p:txBody>
      </p:sp>
      <p:pic>
        <p:nvPicPr>
          <p:cNvPr id="4101" name="Picture 2">
            <a:extLst>
              <a:ext uri="{FF2B5EF4-FFF2-40B4-BE49-F238E27FC236}">
                <a16:creationId xmlns:a16="http://schemas.microsoft.com/office/drawing/2014/main" id="{C6751ECE-E5A5-4D8D-9C4D-0E9400EC3A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75" y="5730875"/>
            <a:ext cx="4595813" cy="112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4">
            <a:extLst>
              <a:ext uri="{FF2B5EF4-FFF2-40B4-BE49-F238E27FC236}">
                <a16:creationId xmlns:a16="http://schemas.microsoft.com/office/drawing/2014/main" id="{1C4F3EB3-04FF-4F84-92EB-0FD816D8A9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98988" y="5735638"/>
            <a:ext cx="4573587" cy="1122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C3334FA-7AF3-4749-9228-3AB8A6F3133D}"/>
              </a:ext>
            </a:extLst>
          </p:cNvPr>
          <p:cNvSpPr txBox="1"/>
          <p:nvPr/>
        </p:nvSpPr>
        <p:spPr>
          <a:xfrm>
            <a:off x="3347864" y="5116274"/>
            <a:ext cx="30783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>
                <a:solidFill>
                  <a:schemeClr val="accent5">
                    <a:lumMod val="90000"/>
                  </a:schemeClr>
                </a:solidFill>
              </a:rPr>
              <a:t>www.cambridgeses.co.uk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itle 1">
            <a:extLst>
              <a:ext uri="{FF2B5EF4-FFF2-40B4-BE49-F238E27FC236}">
                <a16:creationId xmlns:a16="http://schemas.microsoft.com/office/drawing/2014/main" id="{FE81CB88-29A5-4EF3-8956-BBEA8A93EF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/>
              <a:t>32 YO fall</a:t>
            </a:r>
          </a:p>
        </p:txBody>
      </p:sp>
      <p:pic>
        <p:nvPicPr>
          <p:cNvPr id="16387" name="Picture 2">
            <a:extLst>
              <a:ext uri="{FF2B5EF4-FFF2-40B4-BE49-F238E27FC236}">
                <a16:creationId xmlns:a16="http://schemas.microsoft.com/office/drawing/2014/main" id="{3DBE2125-311F-4C41-AB10-34F9C3411B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922463"/>
            <a:ext cx="3857625" cy="4935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Freeform 10">
            <a:extLst>
              <a:ext uri="{FF2B5EF4-FFF2-40B4-BE49-F238E27FC236}">
                <a16:creationId xmlns:a16="http://schemas.microsoft.com/office/drawing/2014/main" id="{2CF48AF6-2C6E-4109-A869-54BFA0800A42}"/>
              </a:ext>
            </a:extLst>
          </p:cNvPr>
          <p:cNvSpPr/>
          <p:nvPr/>
        </p:nvSpPr>
        <p:spPr bwMode="auto">
          <a:xfrm>
            <a:off x="2289959" y="4000504"/>
            <a:ext cx="639288" cy="650665"/>
          </a:xfrm>
          <a:custGeom>
            <a:avLst/>
            <a:gdLst>
              <a:gd name="connsiteX0" fmla="*/ 476992 w 639288"/>
              <a:gd name="connsiteY0" fmla="*/ 138546 h 645227"/>
              <a:gd name="connsiteX1" fmla="*/ 441366 w 639288"/>
              <a:gd name="connsiteY1" fmla="*/ 423554 h 645227"/>
              <a:gd name="connsiteX2" fmla="*/ 524493 w 639288"/>
              <a:gd name="connsiteY2" fmla="*/ 625435 h 645227"/>
              <a:gd name="connsiteX3" fmla="*/ 619496 w 639288"/>
              <a:gd name="connsiteY3" fmla="*/ 542307 h 645227"/>
              <a:gd name="connsiteX4" fmla="*/ 405740 w 639288"/>
              <a:gd name="connsiteY4" fmla="*/ 67294 h 645227"/>
              <a:gd name="connsiteX5" fmla="*/ 85106 w 639288"/>
              <a:gd name="connsiteY5" fmla="*/ 138546 h 645227"/>
              <a:gd name="connsiteX6" fmla="*/ 37605 w 639288"/>
              <a:gd name="connsiteY6" fmla="*/ 364177 h 645227"/>
              <a:gd name="connsiteX7" fmla="*/ 310737 w 639288"/>
              <a:gd name="connsiteY7" fmla="*/ 435429 h 645227"/>
              <a:gd name="connsiteX8" fmla="*/ 500742 w 639288"/>
              <a:gd name="connsiteY8" fmla="*/ 589809 h 6452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39288" h="645227">
                <a:moveTo>
                  <a:pt x="476992" y="138546"/>
                </a:moveTo>
                <a:cubicBezTo>
                  <a:pt x="455220" y="240476"/>
                  <a:pt x="433449" y="342406"/>
                  <a:pt x="441366" y="423554"/>
                </a:cubicBezTo>
                <a:cubicBezTo>
                  <a:pt x="449283" y="504702"/>
                  <a:pt x="494805" y="605643"/>
                  <a:pt x="524493" y="625435"/>
                </a:cubicBezTo>
                <a:cubicBezTo>
                  <a:pt x="554181" y="645227"/>
                  <a:pt x="639288" y="635330"/>
                  <a:pt x="619496" y="542307"/>
                </a:cubicBezTo>
                <a:cubicBezTo>
                  <a:pt x="599704" y="449284"/>
                  <a:pt x="494805" y="134588"/>
                  <a:pt x="405740" y="67294"/>
                </a:cubicBezTo>
                <a:cubicBezTo>
                  <a:pt x="316675" y="0"/>
                  <a:pt x="146462" y="89066"/>
                  <a:pt x="85106" y="138546"/>
                </a:cubicBezTo>
                <a:cubicBezTo>
                  <a:pt x="23750" y="188026"/>
                  <a:pt x="0" y="314697"/>
                  <a:pt x="37605" y="364177"/>
                </a:cubicBezTo>
                <a:cubicBezTo>
                  <a:pt x="75210" y="413657"/>
                  <a:pt x="233548" y="397824"/>
                  <a:pt x="310737" y="435429"/>
                </a:cubicBezTo>
                <a:cubicBezTo>
                  <a:pt x="387927" y="473034"/>
                  <a:pt x="444334" y="531421"/>
                  <a:pt x="500742" y="589809"/>
                </a:cubicBezTo>
              </a:path>
            </a:pathLst>
          </a:cu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/>
          <a:lstStyle/>
          <a:p>
            <a:pPr eaLnBrk="1" hangingPunct="1">
              <a:defRPr/>
            </a:pPr>
            <a:endParaRPr lang="en-GB" sz="2400">
              <a:latin typeface="Times New Roman" charset="0"/>
              <a:cs typeface="+mn-cs"/>
            </a:endParaRPr>
          </a:p>
        </p:txBody>
      </p:sp>
      <p:pic>
        <p:nvPicPr>
          <p:cNvPr id="16391" name="Picture 3">
            <a:extLst>
              <a:ext uri="{FF2B5EF4-FFF2-40B4-BE49-F238E27FC236}">
                <a16:creationId xmlns:a16="http://schemas.microsoft.com/office/drawing/2014/main" id="{1FE3D73F-2777-4541-BBA3-4151655A71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78250" y="2571750"/>
            <a:ext cx="5365750" cy="428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Freeform 11">
            <a:extLst>
              <a:ext uri="{FF2B5EF4-FFF2-40B4-BE49-F238E27FC236}">
                <a16:creationId xmlns:a16="http://schemas.microsoft.com/office/drawing/2014/main" id="{567DE9F2-2DDB-4ADC-BC4D-F6E35CA27171}"/>
              </a:ext>
            </a:extLst>
          </p:cNvPr>
          <p:cNvSpPr/>
          <p:nvPr/>
        </p:nvSpPr>
        <p:spPr bwMode="auto">
          <a:xfrm>
            <a:off x="5983185" y="4940135"/>
            <a:ext cx="862939" cy="478971"/>
          </a:xfrm>
          <a:custGeom>
            <a:avLst/>
            <a:gdLst>
              <a:gd name="connsiteX0" fmla="*/ 857002 w 862939"/>
              <a:gd name="connsiteY0" fmla="*/ 380010 h 478971"/>
              <a:gd name="connsiteX1" fmla="*/ 631371 w 862939"/>
              <a:gd name="connsiteY1" fmla="*/ 475013 h 478971"/>
              <a:gd name="connsiteX2" fmla="*/ 334488 w 862939"/>
              <a:gd name="connsiteY2" fmla="*/ 356260 h 478971"/>
              <a:gd name="connsiteX3" fmla="*/ 49480 w 862939"/>
              <a:gd name="connsiteY3" fmla="*/ 225631 h 478971"/>
              <a:gd name="connsiteX4" fmla="*/ 37605 w 862939"/>
              <a:gd name="connsiteY4" fmla="*/ 35626 h 478971"/>
              <a:gd name="connsiteX5" fmla="*/ 263236 w 862939"/>
              <a:gd name="connsiteY5" fmla="*/ 11875 h 478971"/>
              <a:gd name="connsiteX6" fmla="*/ 595745 w 862939"/>
              <a:gd name="connsiteY6" fmla="*/ 95003 h 478971"/>
              <a:gd name="connsiteX7" fmla="*/ 595745 w 862939"/>
              <a:gd name="connsiteY7" fmla="*/ 166255 h 478971"/>
              <a:gd name="connsiteX8" fmla="*/ 785750 w 862939"/>
              <a:gd name="connsiteY8" fmla="*/ 427512 h 478971"/>
              <a:gd name="connsiteX9" fmla="*/ 833251 w 862939"/>
              <a:gd name="connsiteY9" fmla="*/ 273133 h 478971"/>
              <a:gd name="connsiteX10" fmla="*/ 607620 w 862939"/>
              <a:gd name="connsiteY10" fmla="*/ 95003 h 478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862939" h="478971">
                <a:moveTo>
                  <a:pt x="857002" y="380010"/>
                </a:moveTo>
                <a:cubicBezTo>
                  <a:pt x="787729" y="429490"/>
                  <a:pt x="718457" y="478971"/>
                  <a:pt x="631371" y="475013"/>
                </a:cubicBezTo>
                <a:cubicBezTo>
                  <a:pt x="544285" y="471055"/>
                  <a:pt x="431470" y="397824"/>
                  <a:pt x="334488" y="356260"/>
                </a:cubicBezTo>
                <a:cubicBezTo>
                  <a:pt x="237506" y="314696"/>
                  <a:pt x="98960" y="279070"/>
                  <a:pt x="49480" y="225631"/>
                </a:cubicBezTo>
                <a:cubicBezTo>
                  <a:pt x="0" y="172192"/>
                  <a:pt x="1979" y="71252"/>
                  <a:pt x="37605" y="35626"/>
                </a:cubicBezTo>
                <a:cubicBezTo>
                  <a:pt x="73231" y="0"/>
                  <a:pt x="170213" y="1979"/>
                  <a:pt x="263236" y="11875"/>
                </a:cubicBezTo>
                <a:cubicBezTo>
                  <a:pt x="356259" y="21771"/>
                  <a:pt x="540327" y="69273"/>
                  <a:pt x="595745" y="95003"/>
                </a:cubicBezTo>
                <a:cubicBezTo>
                  <a:pt x="651163" y="120733"/>
                  <a:pt x="564078" y="110837"/>
                  <a:pt x="595745" y="166255"/>
                </a:cubicBezTo>
                <a:cubicBezTo>
                  <a:pt x="627412" y="221673"/>
                  <a:pt x="746166" y="409699"/>
                  <a:pt x="785750" y="427512"/>
                </a:cubicBezTo>
                <a:cubicBezTo>
                  <a:pt x="825334" y="445325"/>
                  <a:pt x="862939" y="328551"/>
                  <a:pt x="833251" y="273133"/>
                </a:cubicBezTo>
                <a:cubicBezTo>
                  <a:pt x="803563" y="217715"/>
                  <a:pt x="705591" y="156359"/>
                  <a:pt x="607620" y="95003"/>
                </a:cubicBezTo>
              </a:path>
            </a:pathLst>
          </a:cu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/>
          <a:lstStyle/>
          <a:p>
            <a:pPr eaLnBrk="1" hangingPunct="1">
              <a:defRPr/>
            </a:pPr>
            <a:endParaRPr lang="en-GB" sz="2400">
              <a:latin typeface="Times New Roman" charset="0"/>
              <a:cs typeface="+mn-cs"/>
            </a:endParaRPr>
          </a:p>
        </p:txBody>
      </p:sp>
      <p:sp>
        <p:nvSpPr>
          <p:cNvPr id="2" name="Freeform 1">
            <a:extLst>
              <a:ext uri="{FF2B5EF4-FFF2-40B4-BE49-F238E27FC236}">
                <a16:creationId xmlns:a16="http://schemas.microsoft.com/office/drawing/2014/main" id="{902165EA-6326-468D-9BCD-8B576A5DA6AC}"/>
              </a:ext>
            </a:extLst>
          </p:cNvPr>
          <p:cNvSpPr/>
          <p:nvPr/>
        </p:nvSpPr>
        <p:spPr>
          <a:xfrm>
            <a:off x="5313145" y="4189896"/>
            <a:ext cx="1243204" cy="266601"/>
          </a:xfrm>
          <a:custGeom>
            <a:avLst/>
            <a:gdLst>
              <a:gd name="connsiteX0" fmla="*/ 0 w 1243204"/>
              <a:gd name="connsiteY0" fmla="*/ 35595 h 266601"/>
              <a:gd name="connsiteX1" fmla="*/ 144379 w 1243204"/>
              <a:gd name="connsiteY1" fmla="*/ 64470 h 266601"/>
              <a:gd name="connsiteX2" fmla="*/ 394636 w 1243204"/>
              <a:gd name="connsiteY2" fmla="*/ 170348 h 266601"/>
              <a:gd name="connsiteX3" fmla="*/ 712270 w 1243204"/>
              <a:gd name="connsiteY3" fmla="*/ 170348 h 266601"/>
              <a:gd name="connsiteX4" fmla="*/ 1001028 w 1243204"/>
              <a:gd name="connsiteY4" fmla="*/ 6719 h 266601"/>
              <a:gd name="connsiteX5" fmla="*/ 1174282 w 1243204"/>
              <a:gd name="connsiteY5" fmla="*/ 35595 h 266601"/>
              <a:gd name="connsiteX6" fmla="*/ 1241659 w 1243204"/>
              <a:gd name="connsiteY6" fmla="*/ 74096 h 266601"/>
              <a:gd name="connsiteX7" fmla="*/ 1116531 w 1243204"/>
              <a:gd name="connsiteY7" fmla="*/ 266601 h 2666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43204" h="266601">
                <a:moveTo>
                  <a:pt x="0" y="35595"/>
                </a:moveTo>
                <a:cubicBezTo>
                  <a:pt x="39303" y="38803"/>
                  <a:pt x="78606" y="42011"/>
                  <a:pt x="144379" y="64470"/>
                </a:cubicBezTo>
                <a:cubicBezTo>
                  <a:pt x="210152" y="86929"/>
                  <a:pt x="299988" y="152702"/>
                  <a:pt x="394636" y="170348"/>
                </a:cubicBezTo>
                <a:cubicBezTo>
                  <a:pt x="489285" y="187994"/>
                  <a:pt x="611205" y="197619"/>
                  <a:pt x="712270" y="170348"/>
                </a:cubicBezTo>
                <a:cubicBezTo>
                  <a:pt x="813335" y="143077"/>
                  <a:pt x="924026" y="29178"/>
                  <a:pt x="1001028" y="6719"/>
                </a:cubicBezTo>
                <a:cubicBezTo>
                  <a:pt x="1078030" y="-15740"/>
                  <a:pt x="1134177" y="24366"/>
                  <a:pt x="1174282" y="35595"/>
                </a:cubicBezTo>
                <a:cubicBezTo>
                  <a:pt x="1214387" y="46824"/>
                  <a:pt x="1251284" y="35595"/>
                  <a:pt x="1241659" y="74096"/>
                </a:cubicBezTo>
                <a:cubicBezTo>
                  <a:pt x="1232034" y="112597"/>
                  <a:pt x="1174282" y="189599"/>
                  <a:pt x="1116531" y="266601"/>
                </a:cubicBezTo>
              </a:path>
            </a:pathLst>
          </a:custGeom>
          <a:noFill/>
          <a:ln>
            <a:solidFill>
              <a:schemeClr val="tx1">
                <a:lumMod val="95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8FA907-E4C1-4B29-B384-C9D634E6C8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 dirty="0"/>
              <a:t>21 YO F</a:t>
            </a:r>
          </a:p>
        </p:txBody>
      </p:sp>
      <p:pic>
        <p:nvPicPr>
          <p:cNvPr id="18435" name="Picture 5">
            <a:extLst>
              <a:ext uri="{FF2B5EF4-FFF2-40B4-BE49-F238E27FC236}">
                <a16:creationId xmlns:a16="http://schemas.microsoft.com/office/drawing/2014/main" id="{AC79E50C-4B36-4003-83D0-28435437E3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850" y="1125538"/>
            <a:ext cx="5018088" cy="485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8">
            <a:extLst>
              <a:ext uri="{FF2B5EF4-FFF2-40B4-BE49-F238E27FC236}">
                <a16:creationId xmlns:a16="http://schemas.microsoft.com/office/drawing/2014/main" id="{CE233FE0-E940-412C-A029-C86DB76CE0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08538" y="2579688"/>
            <a:ext cx="4392612" cy="427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68418E3-F7E9-4064-8972-DC8E13BF27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613" y="1130300"/>
            <a:ext cx="5013325" cy="485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B5DC181-E084-4DCC-AC76-505E4FDFDE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850" y="1123950"/>
            <a:ext cx="5018088" cy="4859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0003340-4157-48AC-A3EF-309C5779F8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850" y="3213100"/>
            <a:ext cx="1663700" cy="255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25F5807-A3FA-48BF-B980-AC71C52CCD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06613" y="3021013"/>
            <a:ext cx="573087" cy="63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210D6DD-AA01-41F6-A794-EE39C8A553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7588" y="4132263"/>
            <a:ext cx="1090612" cy="757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4E758A28-FD6E-44DF-9AB7-DE0F6C4A95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A9E93FF-488C-4B7B-AF5A-A2C2F768625B}"/>
              </a:ext>
            </a:extLst>
          </p:cNvPr>
          <p:cNvSpPr/>
          <p:nvPr/>
        </p:nvSpPr>
        <p:spPr>
          <a:xfrm>
            <a:off x="3923928" y="6398696"/>
            <a:ext cx="54543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n-NO" dirty="0"/>
              <a:t>Cochrane Database Syst Rev. 2013 May 31;(5</a:t>
            </a:r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28DFDAA-580F-45FB-B8FC-732E9A91AC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8520" y="6021288"/>
            <a:ext cx="1908213" cy="908383"/>
          </a:xfrm>
          <a:prstGeom prst="rect">
            <a:avLst/>
          </a:pr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B48941DA-3650-45D8-A380-24931700C6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08525"/>
          </a:xfrm>
        </p:spPr>
        <p:txBody>
          <a:bodyPr/>
          <a:lstStyle/>
          <a:p>
            <a:r>
              <a:rPr lang="en-GB" dirty="0"/>
              <a:t>Low quality evidence</a:t>
            </a:r>
          </a:p>
          <a:p>
            <a:endParaRPr lang="en-GB" dirty="0"/>
          </a:p>
          <a:p>
            <a:r>
              <a:rPr lang="en-GB" dirty="0"/>
              <a:t>Radial head replacement</a:t>
            </a:r>
          </a:p>
          <a:p>
            <a:pPr lvl="1"/>
            <a:r>
              <a:rPr lang="en-GB" dirty="0"/>
              <a:t>Slightly better</a:t>
            </a:r>
          </a:p>
          <a:p>
            <a:pPr lvl="1"/>
            <a:r>
              <a:rPr lang="en-GB" dirty="0"/>
              <a:t>Short term (2 years)</a:t>
            </a:r>
          </a:p>
        </p:txBody>
      </p:sp>
      <p:pic>
        <p:nvPicPr>
          <p:cNvPr id="10" name="Content Placeholder 4">
            <a:extLst>
              <a:ext uri="{FF2B5EF4-FFF2-40B4-BE49-F238E27FC236}">
                <a16:creationId xmlns:a16="http://schemas.microsoft.com/office/drawing/2014/main" id="{83EB2928-9CC5-4486-BE80-CD39DC04E4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07504" y="9496"/>
            <a:ext cx="8928992" cy="908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65648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1EF4E79E-70FC-494D-B98D-0E8527F555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GB"/>
          </a:p>
        </p:txBody>
      </p:sp>
      <p:sp>
        <p:nvSpPr>
          <p:cNvPr id="61443" name="Rectangle 5">
            <a:extLst>
              <a:ext uri="{FF2B5EF4-FFF2-40B4-BE49-F238E27FC236}">
                <a16:creationId xmlns:a16="http://schemas.microsoft.com/office/drawing/2014/main" id="{C1F93D57-7084-4CF0-BD17-F8AD32BE29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14913" y="6399213"/>
            <a:ext cx="41338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GB" altLang="en-US"/>
              <a:t>Int Orthop. 2009 Feb; 33(1): 249–253. </a:t>
            </a:r>
          </a:p>
        </p:txBody>
      </p:sp>
      <p:pic>
        <p:nvPicPr>
          <p:cNvPr id="61444" name="Picture 6">
            <a:extLst>
              <a:ext uri="{FF2B5EF4-FFF2-40B4-BE49-F238E27FC236}">
                <a16:creationId xmlns:a16="http://schemas.microsoft.com/office/drawing/2014/main" id="{A36AA256-48B7-4B0D-A325-190A7511DB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79838" y="1911350"/>
            <a:ext cx="5180012" cy="401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5" name="Content Placeholder 8">
            <a:extLst>
              <a:ext uri="{FF2B5EF4-FFF2-40B4-BE49-F238E27FC236}">
                <a16:creationId xmlns:a16="http://schemas.microsoft.com/office/drawing/2014/main" id="{C9C4331E-AC96-48E5-87E3-619041C79F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950" y="1600200"/>
            <a:ext cx="3887788" cy="4708525"/>
          </a:xfrm>
        </p:spPr>
        <p:txBody>
          <a:bodyPr/>
          <a:lstStyle/>
          <a:p>
            <a:pPr eaLnBrk="1" hangingPunct="1"/>
            <a:r>
              <a:rPr lang="en-GB" altLang="en-US" dirty="0"/>
              <a:t>Poor studies</a:t>
            </a:r>
          </a:p>
          <a:p>
            <a:pPr marL="136525" indent="0" eaLnBrk="1" hangingPunct="1">
              <a:buNone/>
            </a:pPr>
            <a:endParaRPr lang="en-GB" altLang="en-US" dirty="0"/>
          </a:p>
          <a:p>
            <a:pPr eaLnBrk="1" hangingPunct="1"/>
            <a:r>
              <a:rPr lang="en-GB" altLang="en-US" dirty="0"/>
              <a:t>ORIF K wires and cannulated screws</a:t>
            </a:r>
          </a:p>
          <a:p>
            <a:pPr lvl="1" eaLnBrk="1" hangingPunct="1"/>
            <a:r>
              <a:rPr lang="en-GB" altLang="en-US" dirty="0"/>
              <a:t>Cast 4 weeks</a:t>
            </a:r>
          </a:p>
          <a:p>
            <a:pPr eaLnBrk="1" hangingPunct="1"/>
            <a:r>
              <a:rPr lang="en-GB" altLang="en-US" dirty="0"/>
              <a:t>n = small</a:t>
            </a:r>
          </a:p>
          <a:p>
            <a:pPr eaLnBrk="1" hangingPunct="1"/>
            <a:r>
              <a:rPr lang="en-GB" altLang="en-US" dirty="0"/>
              <a:t>F/U 15 months</a:t>
            </a:r>
          </a:p>
          <a:p>
            <a:pPr eaLnBrk="1" hangingPunct="1"/>
            <a:endParaRPr lang="en-GB" altLang="en-US" dirty="0"/>
          </a:p>
          <a:p>
            <a:pPr eaLnBrk="1" hangingPunct="1"/>
            <a:r>
              <a:rPr lang="en-GB" altLang="en-US" dirty="0"/>
              <a:t>Radial head better</a:t>
            </a:r>
          </a:p>
        </p:txBody>
      </p:sp>
      <p:pic>
        <p:nvPicPr>
          <p:cNvPr id="61446" name="Content Placeholder 4">
            <a:extLst>
              <a:ext uri="{FF2B5EF4-FFF2-40B4-BE49-F238E27FC236}">
                <a16:creationId xmlns:a16="http://schemas.microsoft.com/office/drawing/2014/main" id="{4C115C6E-8971-4CFF-BE41-A578A7931B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950" y="55563"/>
            <a:ext cx="88519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C6B0F6B5-BC1A-4606-840F-EDF3DB3DF8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GB"/>
          </a:p>
        </p:txBody>
      </p:sp>
      <p:sp>
        <p:nvSpPr>
          <p:cNvPr id="64515" name="Content Placeholder 6">
            <a:extLst>
              <a:ext uri="{FF2B5EF4-FFF2-40B4-BE49-F238E27FC236}">
                <a16:creationId xmlns:a16="http://schemas.microsoft.com/office/drawing/2014/main" id="{70D1B248-2E04-4C35-B150-1D6EFC7FB2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GB" altLang="en-US" dirty="0"/>
              <a:t>Similar</a:t>
            </a:r>
          </a:p>
          <a:p>
            <a:pPr eaLnBrk="1" hangingPunct="1"/>
            <a:r>
              <a:rPr lang="en-GB" altLang="en-US" dirty="0"/>
              <a:t>n = small</a:t>
            </a:r>
          </a:p>
          <a:p>
            <a:pPr eaLnBrk="1" hangingPunct="1"/>
            <a:r>
              <a:rPr lang="en-GB" altLang="en-US" dirty="0"/>
              <a:t>Plate and k wires</a:t>
            </a:r>
          </a:p>
          <a:p>
            <a:pPr eaLnBrk="1" hangingPunct="1"/>
            <a:endParaRPr lang="en-GB" altLang="en-US" dirty="0"/>
          </a:p>
        </p:txBody>
      </p:sp>
      <p:pic>
        <p:nvPicPr>
          <p:cNvPr id="64516" name="Picture 7">
            <a:extLst>
              <a:ext uri="{FF2B5EF4-FFF2-40B4-BE49-F238E27FC236}">
                <a16:creationId xmlns:a16="http://schemas.microsoft.com/office/drawing/2014/main" id="{171358E4-9FCE-4E35-B292-F3C90602B9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838" y="87313"/>
            <a:ext cx="8939212" cy="893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7" name="Rectangle 8">
            <a:extLst>
              <a:ext uri="{FF2B5EF4-FFF2-40B4-BE49-F238E27FC236}">
                <a16:creationId xmlns:a16="http://schemas.microsoft.com/office/drawing/2014/main" id="{F983E94A-9934-43B9-9A7B-E734E1C3C5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99013" y="6467475"/>
            <a:ext cx="427196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sv-SE" altLang="en-US"/>
              <a:t>Int Orthop. 2011 Jul; 35(7): 1071–1076. </a:t>
            </a:r>
            <a:endParaRPr lang="en-GB" altLang="en-US"/>
          </a:p>
        </p:txBody>
      </p:sp>
      <p:pic>
        <p:nvPicPr>
          <p:cNvPr id="64518" name="Picture 10">
            <a:extLst>
              <a:ext uri="{FF2B5EF4-FFF2-40B4-BE49-F238E27FC236}">
                <a16:creationId xmlns:a16="http://schemas.microsoft.com/office/drawing/2014/main" id="{D781428C-2EA6-4B79-801C-FA1FB78658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9282" y="3676469"/>
            <a:ext cx="2959100" cy="303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9" name="TextBox 11">
            <a:extLst>
              <a:ext uri="{FF2B5EF4-FFF2-40B4-BE49-F238E27FC236}">
                <a16:creationId xmlns:a16="http://schemas.microsoft.com/office/drawing/2014/main" id="{8BEFA27D-ABF9-4F42-976A-2CF97FF666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92500" y="5013325"/>
            <a:ext cx="21082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GB" altLang="en-US"/>
              <a:t>24 months</a:t>
            </a:r>
          </a:p>
          <a:p>
            <a:r>
              <a:rPr lang="en-GB" altLang="en-US"/>
              <a:t>Loose head</a:t>
            </a:r>
          </a:p>
          <a:p>
            <a:r>
              <a:rPr lang="en-GB" altLang="en-US"/>
              <a:t>Broberg Morrey 95</a:t>
            </a:r>
          </a:p>
        </p:txBody>
      </p:sp>
      <p:pic>
        <p:nvPicPr>
          <p:cNvPr id="64520" name="Picture 13">
            <a:extLst>
              <a:ext uri="{FF2B5EF4-FFF2-40B4-BE49-F238E27FC236}">
                <a16:creationId xmlns:a16="http://schemas.microsoft.com/office/drawing/2014/main" id="{A6727B4C-5455-433A-B362-270D46F7E4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86500" y="1873250"/>
            <a:ext cx="2266950" cy="300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21" name="TextBox 14">
            <a:extLst>
              <a:ext uri="{FF2B5EF4-FFF2-40B4-BE49-F238E27FC236}">
                <a16:creationId xmlns:a16="http://schemas.microsoft.com/office/drawing/2014/main" id="{CB390850-F1B9-4CD2-A50E-3EED80E04A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59563" y="5373688"/>
            <a:ext cx="19939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GB" altLang="en-US"/>
              <a:t>Normal elbow </a:t>
            </a:r>
          </a:p>
          <a:p>
            <a:r>
              <a:rPr lang="en-GB" altLang="en-US"/>
              <a:t>Excellent function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F627BD-9EC7-46C8-A4E8-9764705ED3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GB"/>
          </a:p>
        </p:txBody>
      </p:sp>
      <p:sp>
        <p:nvSpPr>
          <p:cNvPr id="30723" name="Content Placeholder 5">
            <a:extLst>
              <a:ext uri="{FF2B5EF4-FFF2-40B4-BE49-F238E27FC236}">
                <a16:creationId xmlns:a16="http://schemas.microsoft.com/office/drawing/2014/main" id="{0940A72B-FAAC-4710-AE86-508D70923B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GB" altLang="en-US" dirty="0"/>
              <a:t>Database 2007 – 2011</a:t>
            </a:r>
          </a:p>
          <a:p>
            <a:pPr eaLnBrk="1" hangingPunct="1"/>
            <a:r>
              <a:rPr lang="en-GB" altLang="en-US" dirty="0"/>
              <a:t>58404 Radial head fractures</a:t>
            </a:r>
          </a:p>
          <a:p>
            <a:pPr eaLnBrk="1" hangingPunct="1"/>
            <a:r>
              <a:rPr lang="en-GB" altLang="en-US" dirty="0"/>
              <a:t>2981 Operative treatment (5 %)</a:t>
            </a:r>
          </a:p>
          <a:p>
            <a:pPr eaLnBrk="1" hangingPunct="1"/>
            <a:endParaRPr lang="en-GB" altLang="en-US" dirty="0"/>
          </a:p>
          <a:p>
            <a:pPr eaLnBrk="1" hangingPunct="1"/>
            <a:r>
              <a:rPr lang="en-GB" altLang="en-US" dirty="0"/>
              <a:t>Fix 57%</a:t>
            </a:r>
          </a:p>
          <a:p>
            <a:pPr eaLnBrk="1" hangingPunct="1"/>
            <a:r>
              <a:rPr lang="en-GB" altLang="en-US" dirty="0"/>
              <a:t>Replace 38%</a:t>
            </a:r>
          </a:p>
          <a:p>
            <a:pPr eaLnBrk="1" hangingPunct="1"/>
            <a:r>
              <a:rPr lang="en-GB" altLang="en-US" dirty="0"/>
              <a:t>Excision 5%</a:t>
            </a:r>
          </a:p>
          <a:p>
            <a:pPr eaLnBrk="1" hangingPunct="1"/>
            <a:endParaRPr lang="en-GB" altLang="en-US" dirty="0"/>
          </a:p>
          <a:p>
            <a:pPr eaLnBrk="1" hangingPunct="1"/>
            <a:endParaRPr lang="en-GB" altLang="en-US" dirty="0"/>
          </a:p>
          <a:p>
            <a:pPr eaLnBrk="1" hangingPunct="1"/>
            <a:endParaRPr lang="en-GB" altLang="en-US" dirty="0"/>
          </a:p>
        </p:txBody>
      </p:sp>
      <p:pic>
        <p:nvPicPr>
          <p:cNvPr id="30724" name="Content Placeholder 4">
            <a:extLst>
              <a:ext uri="{FF2B5EF4-FFF2-40B4-BE49-F238E27FC236}">
                <a16:creationId xmlns:a16="http://schemas.microsoft.com/office/drawing/2014/main" id="{8A7C907B-48B9-4116-96B6-A2E62E1268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400" y="104775"/>
            <a:ext cx="8967788" cy="80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5" name="Rectangle 7">
            <a:extLst>
              <a:ext uri="{FF2B5EF4-FFF2-40B4-BE49-F238E27FC236}">
                <a16:creationId xmlns:a16="http://schemas.microsoft.com/office/drawing/2014/main" id="{B1EAB7B6-64E3-40D3-8F12-B984592E9E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0" y="6399213"/>
            <a:ext cx="448151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de-DE" altLang="en-US"/>
              <a:t>J Hand Surg Am. 2018 Mar;43(3):241-247</a:t>
            </a:r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254452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>
            <a:extLst>
              <a:ext uri="{FF2B5EF4-FFF2-40B4-BE49-F238E27FC236}">
                <a16:creationId xmlns:a16="http://schemas.microsoft.com/office/drawing/2014/main" id="{58E53460-7F7A-4854-A347-1B6369C0E8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9576" r="5180"/>
          <a:stretch>
            <a:fillRect/>
          </a:stretch>
        </p:blipFill>
        <p:spPr bwMode="auto">
          <a:xfrm>
            <a:off x="4857750" y="1096963"/>
            <a:ext cx="4286250" cy="5761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56BF827-B125-4315-A809-3EC9E37581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 dirty="0"/>
              <a:t>50 YO</a:t>
            </a:r>
          </a:p>
        </p:txBody>
      </p:sp>
      <p:pic>
        <p:nvPicPr>
          <p:cNvPr id="19460" name="Picture 3">
            <a:extLst>
              <a:ext uri="{FF2B5EF4-FFF2-40B4-BE49-F238E27FC236}">
                <a16:creationId xmlns:a16="http://schemas.microsoft.com/office/drawing/2014/main" id="{CC21B00C-724C-4F75-8EB8-7DE22A4E36B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6125"/>
          <a:stretch>
            <a:fillRect/>
          </a:stretch>
        </p:blipFill>
        <p:spPr bwMode="auto">
          <a:xfrm>
            <a:off x="107950" y="1096963"/>
            <a:ext cx="4992688" cy="539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4492C46-07C7-42C6-9C54-2A691EA1BE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838" y="1069975"/>
            <a:ext cx="4995862" cy="539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8CC75B0-7FB2-4CBC-BBEC-147F088FA2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64100" y="1096963"/>
            <a:ext cx="4279900" cy="5761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AA1F6B3-2BB4-4F6A-9AE6-2A234D3647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57750" y="1077913"/>
            <a:ext cx="4286250" cy="576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6AC3D5-6B88-4E60-9E6F-E4E42C0FEE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35  YO Male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5F79B1-EC57-446A-8720-EA9549DA07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FD956BA-609F-4607-A569-C202C45DE30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023" r="3854"/>
          <a:stretch/>
        </p:blipFill>
        <p:spPr>
          <a:xfrm>
            <a:off x="10302" y="1760649"/>
            <a:ext cx="5184576" cy="438762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6D99CDD-D866-463A-9255-E73E8228D3B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4347"/>
          <a:stretch/>
        </p:blipFill>
        <p:spPr>
          <a:xfrm>
            <a:off x="5101250" y="1355909"/>
            <a:ext cx="4032448" cy="550209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0C65EC3-6954-4ED8-AA4E-41A1721629B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4086"/>
          <a:stretch/>
        </p:blipFill>
        <p:spPr>
          <a:xfrm>
            <a:off x="5101250" y="1355909"/>
            <a:ext cx="4042750" cy="5502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821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17F7F1-3C4D-4B7F-BF3E-1A8856BA5E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GB" dirty="0"/>
              <a:t>25 YO</a:t>
            </a:r>
            <a:br>
              <a:rPr lang="en-GB" dirty="0"/>
            </a:br>
            <a:r>
              <a:rPr lang="en-GB" dirty="0"/>
              <a:t>Farmer</a:t>
            </a:r>
          </a:p>
        </p:txBody>
      </p:sp>
      <p:pic>
        <p:nvPicPr>
          <p:cNvPr id="20483" name="Picture 3">
            <a:extLst>
              <a:ext uri="{FF2B5EF4-FFF2-40B4-BE49-F238E27FC236}">
                <a16:creationId xmlns:a16="http://schemas.microsoft.com/office/drawing/2014/main" id="{6D29A305-D839-4D2F-BCDD-693709184C1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14326" y="1420813"/>
            <a:ext cx="3786187" cy="5437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Picture 4" descr="Screen Clipping">
            <a:extLst>
              <a:ext uri="{FF2B5EF4-FFF2-40B4-BE49-F238E27FC236}">
                <a16:creationId xmlns:a16="http://schemas.microsoft.com/office/drawing/2014/main" id="{F9A0CF5B-6060-49F7-AFAE-5AC2E5502CB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0828"/>
          <a:stretch>
            <a:fillRect/>
          </a:stretch>
        </p:blipFill>
        <p:spPr bwMode="auto">
          <a:xfrm>
            <a:off x="5378450" y="1519238"/>
            <a:ext cx="3765550" cy="533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2E2D5E6-2F6D-43FE-8157-866EC87715D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1144" y="3115968"/>
            <a:ext cx="3725862" cy="3738481"/>
          </a:xfrm>
          <a:prstGeom prst="rect">
            <a:avLst/>
          </a:prstGeom>
        </p:spPr>
      </p:pic>
      <p:pic>
        <p:nvPicPr>
          <p:cNvPr id="12293" name="Picture 6">
            <a:extLst>
              <a:ext uri="{FF2B5EF4-FFF2-40B4-BE49-F238E27FC236}">
                <a16:creationId xmlns:a16="http://schemas.microsoft.com/office/drawing/2014/main" id="{94C40CAA-98ED-44EB-9D23-30D56456538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00338" y="1387475"/>
            <a:ext cx="3600450" cy="287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Freeform 2">
            <a:extLst>
              <a:ext uri="{FF2B5EF4-FFF2-40B4-BE49-F238E27FC236}">
                <a16:creationId xmlns:a16="http://schemas.microsoft.com/office/drawing/2014/main" id="{1DBC3F58-F3AB-4783-86A5-D15AD5480614}"/>
              </a:ext>
            </a:extLst>
          </p:cNvPr>
          <p:cNvSpPr/>
          <p:nvPr/>
        </p:nvSpPr>
        <p:spPr>
          <a:xfrm>
            <a:off x="3490127" y="2185809"/>
            <a:ext cx="766853" cy="640613"/>
          </a:xfrm>
          <a:custGeom>
            <a:avLst/>
            <a:gdLst>
              <a:gd name="connsiteX0" fmla="*/ 0 w 702644"/>
              <a:gd name="connsiteY0" fmla="*/ 471638 h 471638"/>
              <a:gd name="connsiteX1" fmla="*/ 211755 w 702644"/>
              <a:gd name="connsiteY1" fmla="*/ 240632 h 471638"/>
              <a:gd name="connsiteX2" fmla="*/ 211755 w 702644"/>
              <a:gd name="connsiteY2" fmla="*/ 240632 h 471638"/>
              <a:gd name="connsiteX3" fmla="*/ 587141 w 702644"/>
              <a:gd name="connsiteY3" fmla="*/ 134754 h 471638"/>
              <a:gd name="connsiteX4" fmla="*/ 702644 w 702644"/>
              <a:gd name="connsiteY4" fmla="*/ 0 h 471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2644" h="471638">
                <a:moveTo>
                  <a:pt x="0" y="471638"/>
                </a:moveTo>
                <a:lnTo>
                  <a:pt x="211755" y="240632"/>
                </a:lnTo>
                <a:lnTo>
                  <a:pt x="211755" y="240632"/>
                </a:lnTo>
                <a:cubicBezTo>
                  <a:pt x="274319" y="222986"/>
                  <a:pt x="505326" y="174859"/>
                  <a:pt x="587141" y="134754"/>
                </a:cubicBezTo>
                <a:cubicBezTo>
                  <a:pt x="668956" y="94649"/>
                  <a:pt x="685800" y="47324"/>
                  <a:pt x="702644" y="0"/>
                </a:cubicBezTo>
              </a:path>
            </a:pathLst>
          </a:custGeom>
          <a:noFill/>
          <a:ln w="57150">
            <a:solidFill>
              <a:schemeClr val="bg2">
                <a:lumMod val="50000"/>
                <a:lumOff val="5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E22D7B-4FD2-4CF5-9EB7-D44B77DEEB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pic>
        <p:nvPicPr>
          <p:cNvPr id="21507" name="Picture 2">
            <a:extLst>
              <a:ext uri="{FF2B5EF4-FFF2-40B4-BE49-F238E27FC236}">
                <a16:creationId xmlns:a16="http://schemas.microsoft.com/office/drawing/2014/main" id="{6C76433A-C79E-4CC8-8E44-82E8689105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1288" y="1874838"/>
            <a:ext cx="4408487" cy="338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3">
            <a:extLst>
              <a:ext uri="{FF2B5EF4-FFF2-40B4-BE49-F238E27FC236}">
                <a16:creationId xmlns:a16="http://schemas.microsoft.com/office/drawing/2014/main" id="{D9621A79-E822-4174-90EB-21BF68FEAB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51363" y="161925"/>
            <a:ext cx="4573587" cy="343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4">
            <a:extLst>
              <a:ext uri="{FF2B5EF4-FFF2-40B4-BE49-F238E27FC236}">
                <a16:creationId xmlns:a16="http://schemas.microsoft.com/office/drawing/2014/main" id="{2D93BAF2-E33C-4B5B-BC57-897ED7F23E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32363" y="3830638"/>
            <a:ext cx="4030662" cy="302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6D642C-48E1-4C72-B65B-E6C6561C1C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Disclaimer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84A003-07A0-41A0-B64A-C8CD59B013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err="1"/>
              <a:t>Acumed</a:t>
            </a:r>
            <a:endParaRPr lang="en-GB" dirty="0"/>
          </a:p>
          <a:p>
            <a:pPr lvl="1"/>
            <a:r>
              <a:rPr lang="en-GB" dirty="0"/>
              <a:t>Paid consultancy work</a:t>
            </a:r>
          </a:p>
          <a:p>
            <a:pPr lvl="1"/>
            <a:r>
              <a:rPr lang="en-GB" dirty="0"/>
              <a:t>Not on radial head</a:t>
            </a:r>
          </a:p>
        </p:txBody>
      </p:sp>
    </p:spTree>
    <p:extLst>
      <p:ext uri="{BB962C8B-B14F-4D97-AF65-F5344CB8AC3E}">
        <p14:creationId xmlns:p14="http://schemas.microsoft.com/office/powerpoint/2010/main" val="34797419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19F9C4-F3A6-457C-81CF-A7E3C0E16F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en-GB" dirty="0" err="1"/>
              <a:t>Giannicola</a:t>
            </a:r>
            <a:r>
              <a:rPr lang="en-GB" dirty="0"/>
              <a:t> 2011</a:t>
            </a:r>
          </a:p>
        </p:txBody>
      </p:sp>
      <p:sp>
        <p:nvSpPr>
          <p:cNvPr id="22531" name="Rectangle 3">
            <a:extLst>
              <a:ext uri="{FF2B5EF4-FFF2-40B4-BE49-F238E27FC236}">
                <a16:creationId xmlns:a16="http://schemas.microsoft.com/office/drawing/2014/main" id="{916B6DDF-8209-4F9C-B3DB-713E43CAC0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86213" y="6381750"/>
            <a:ext cx="49784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GB" altLang="en-US"/>
              <a:t>J Shoulder Elbow Surg (2011) 20, 1289-1299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2697DF8-A5D5-4059-AE06-39A7951995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36638" y="774700"/>
            <a:ext cx="6970712" cy="560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6E27F24-CBF0-4E95-9347-872C78C78D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36638" y="739775"/>
            <a:ext cx="6970712" cy="559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A89A7D-786D-4C7A-8D86-24B4740FB0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 dirty="0" err="1"/>
              <a:t>Giannicola</a:t>
            </a:r>
            <a:r>
              <a:rPr lang="en-GB" dirty="0"/>
              <a:t> 2011</a:t>
            </a:r>
          </a:p>
        </p:txBody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7CD3F476-92BC-4D7C-A07A-3B4CF4DC89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86213" y="6381750"/>
            <a:ext cx="49784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GB" altLang="en-US"/>
              <a:t>J Shoulder Elbow Surg (2011) 20, 1289-1299</a:t>
            </a:r>
          </a:p>
        </p:txBody>
      </p:sp>
      <p:pic>
        <p:nvPicPr>
          <p:cNvPr id="23556" name="Picture 4" descr="Screen Clipping">
            <a:extLst>
              <a:ext uri="{FF2B5EF4-FFF2-40B4-BE49-F238E27FC236}">
                <a16:creationId xmlns:a16="http://schemas.microsoft.com/office/drawing/2014/main" id="{D7252A33-8E22-4F6A-AF65-0565D01EE1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5113" y="1414463"/>
            <a:ext cx="8699500" cy="496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Picture 5">
            <a:extLst>
              <a:ext uri="{FF2B5EF4-FFF2-40B4-BE49-F238E27FC236}">
                <a16:creationId xmlns:a16="http://schemas.microsoft.com/office/drawing/2014/main" id="{8F0A24E6-E573-44FC-B093-6529BD4B8E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0" y="1951038"/>
            <a:ext cx="4572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le 1">
            <a:extLst>
              <a:ext uri="{FF2B5EF4-FFF2-40B4-BE49-F238E27FC236}">
                <a16:creationId xmlns:a16="http://schemas.microsoft.com/office/drawing/2014/main" id="{7F24EA9B-0534-4FC1-B0A5-C1355D04F0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GB"/>
              <a:t>Radial head</a:t>
            </a:r>
            <a:br>
              <a:rPr lang="en-GB"/>
            </a:br>
            <a:r>
              <a:rPr lang="en-GB"/>
              <a:t>Classification</a:t>
            </a:r>
          </a:p>
        </p:txBody>
      </p:sp>
      <p:sp>
        <p:nvSpPr>
          <p:cNvPr id="24579" name="Content Placeholder 5">
            <a:extLst>
              <a:ext uri="{FF2B5EF4-FFF2-40B4-BE49-F238E27FC236}">
                <a16:creationId xmlns:a16="http://schemas.microsoft.com/office/drawing/2014/main" id="{16AE247C-BE17-4C9D-B980-1938C2A5A1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2138" y="1778000"/>
            <a:ext cx="8029575" cy="4114800"/>
          </a:xfrm>
        </p:spPr>
        <p:txBody>
          <a:bodyPr/>
          <a:lstStyle/>
          <a:p>
            <a:pPr eaLnBrk="1" hangingPunct="1"/>
            <a:r>
              <a:rPr lang="en-GB" altLang="en-US" b="1"/>
              <a:t>Mason – Mayo (2008)</a:t>
            </a:r>
          </a:p>
          <a:p>
            <a:pPr eaLnBrk="1" hangingPunct="1"/>
            <a:r>
              <a:rPr lang="en-GB" altLang="en-US" b="1"/>
              <a:t>Adaption of Mason</a:t>
            </a:r>
          </a:p>
          <a:p>
            <a:pPr lvl="2" eaLnBrk="1" hangingPunct="1"/>
            <a:r>
              <a:rPr lang="en-GB" altLang="en-US"/>
              <a:t>Includes suffix to denote associated</a:t>
            </a:r>
          </a:p>
          <a:p>
            <a:pPr lvl="3" eaLnBrk="1" hangingPunct="1"/>
            <a:r>
              <a:rPr lang="en-GB" altLang="en-US"/>
              <a:t>Articular injury</a:t>
            </a:r>
          </a:p>
          <a:p>
            <a:pPr lvl="4" eaLnBrk="1" hangingPunct="1"/>
            <a:r>
              <a:rPr lang="en-GB" altLang="en-US"/>
              <a:t>c = coronoid</a:t>
            </a:r>
          </a:p>
          <a:p>
            <a:pPr lvl="4" eaLnBrk="1" hangingPunct="1"/>
            <a:r>
              <a:rPr lang="en-GB" altLang="en-US"/>
              <a:t>o = olecranon </a:t>
            </a:r>
          </a:p>
          <a:p>
            <a:pPr lvl="3" eaLnBrk="1" hangingPunct="1"/>
            <a:r>
              <a:rPr lang="en-GB" altLang="en-US"/>
              <a:t>Ligamentous injury</a:t>
            </a:r>
          </a:p>
          <a:p>
            <a:pPr lvl="4" eaLnBrk="1" hangingPunct="1"/>
            <a:r>
              <a:rPr lang="en-GB" altLang="en-US"/>
              <a:t>l = lateral collateral ligament</a:t>
            </a:r>
          </a:p>
          <a:p>
            <a:pPr lvl="4" eaLnBrk="1" hangingPunct="1"/>
            <a:r>
              <a:rPr lang="en-GB" altLang="en-US"/>
              <a:t>m = medial collateral ligament</a:t>
            </a:r>
          </a:p>
          <a:p>
            <a:pPr lvl="4" eaLnBrk="1" hangingPunct="1"/>
            <a:r>
              <a:rPr lang="en-GB" altLang="en-US"/>
              <a:t>d = distal radioulnar joint</a:t>
            </a:r>
          </a:p>
        </p:txBody>
      </p:sp>
      <p:sp>
        <p:nvSpPr>
          <p:cNvPr id="24580" name="Rectangle 3">
            <a:extLst>
              <a:ext uri="{FF2B5EF4-FFF2-40B4-BE49-F238E27FC236}">
                <a16:creationId xmlns:a16="http://schemas.microsoft.com/office/drawing/2014/main" id="{83830811-723D-40FE-B33B-3FE0BF0193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55700" y="5892800"/>
            <a:ext cx="795655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F9F9F9"/>
              </a:buClr>
              <a:buSzPct val="65000"/>
              <a:buFont typeface="Wingdings 2" panose="05020102010507070707" pitchFamily="18" charset="2"/>
              <a:buChar char="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80000"/>
              <a:buFont typeface="Wingdings 2" panose="05020102010507070707" pitchFamily="18" charset="2"/>
              <a:buChar char="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95000"/>
              <a:buFont typeface="Wingdings" panose="05000000000000000000" pitchFamily="2" charset="2"/>
              <a:buChar char="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100000"/>
              <a:buFont typeface="Wingdings 3" panose="05040102010807070707" pitchFamily="18" charset="2"/>
              <a:buChar char="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GB" altLang="en-US" sz="1800"/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1800" i="1"/>
              <a:t>van Riet RP, Morrey BF.; Clin Orth Relat Res. 2008 Jan;466(1):130-4.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GB" altLang="en-US" sz="1800"/>
          </a:p>
        </p:txBody>
      </p:sp>
      <p:pic>
        <p:nvPicPr>
          <p:cNvPr id="1026" name="Picture 2" descr="January 2011 Cover">
            <a:extLst>
              <a:ext uri="{FF2B5EF4-FFF2-40B4-BE49-F238E27FC236}">
                <a16:creationId xmlns:a16="http://schemas.microsoft.com/office/drawing/2014/main" id="{855C3027-6D7E-416D-AFDE-2D57AD07C1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1383" y="5442917"/>
            <a:ext cx="942975" cy="12668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E552CAA-1444-4A8B-A2B7-E4E40F546D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4466" y="2204864"/>
            <a:ext cx="2432515" cy="204233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29C1825-7252-4CB2-90E2-09EA386722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26052" y="8288"/>
            <a:ext cx="2286198" cy="171617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1FC7F24-8853-4F23-AD59-76E9C928B1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82352" y="4323428"/>
            <a:ext cx="2661648" cy="19962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E5FC7E-6D58-48EE-9EA3-1094848726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 dirty="0"/>
              <a:t>Fix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Title 3">
            <a:extLst>
              <a:ext uri="{FF2B5EF4-FFF2-40B4-BE49-F238E27FC236}">
                <a16:creationId xmlns:a16="http://schemas.microsoft.com/office/drawing/2014/main" id="{45B11A06-2012-484E-B591-1D6D1DC5A7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63491" name="Content Placeholder 4">
            <a:extLst>
              <a:ext uri="{FF2B5EF4-FFF2-40B4-BE49-F238E27FC236}">
                <a16:creationId xmlns:a16="http://schemas.microsoft.com/office/drawing/2014/main" id="{B00987DD-64FA-4BAF-9AE8-A58E9B67AA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844675"/>
            <a:ext cx="8229600" cy="4464050"/>
          </a:xfrm>
        </p:spPr>
        <p:txBody>
          <a:bodyPr/>
          <a:lstStyle/>
          <a:p>
            <a:pPr>
              <a:defRPr/>
            </a:pPr>
            <a:r>
              <a:rPr lang="en-GB" altLang="en-US" dirty="0"/>
              <a:t>3 pieces generally </a:t>
            </a:r>
            <a:r>
              <a:rPr lang="en-GB" altLang="en-US" dirty="0" err="1"/>
              <a:t>reconstructable</a:t>
            </a:r>
            <a:endParaRPr lang="en-GB" altLang="en-US" dirty="0"/>
          </a:p>
          <a:p>
            <a:pPr lvl="1">
              <a:defRPr/>
            </a:pPr>
            <a:r>
              <a:rPr lang="en-GB" altLang="en-US" dirty="0"/>
              <a:t>If see 2 generally 3 if see 3 then is 4</a:t>
            </a:r>
          </a:p>
          <a:p>
            <a:pPr marL="585788" lvl="1" indent="0">
              <a:buFont typeface="Wingdings 2" panose="05020102010507070707" pitchFamily="18" charset="2"/>
              <a:buNone/>
              <a:defRPr/>
            </a:pPr>
            <a:endParaRPr lang="en-GB" altLang="en-US" dirty="0"/>
          </a:p>
          <a:p>
            <a:pPr>
              <a:defRPr/>
            </a:pPr>
            <a:r>
              <a:rPr lang="en-GB" altLang="en-US" dirty="0"/>
              <a:t>On table reconstruction of radial head</a:t>
            </a:r>
          </a:p>
          <a:p>
            <a:pPr lvl="1">
              <a:defRPr/>
            </a:pPr>
            <a:r>
              <a:rPr lang="en-GB" altLang="en-US" dirty="0"/>
              <a:t>Acceptable</a:t>
            </a:r>
          </a:p>
          <a:p>
            <a:pPr>
              <a:defRPr/>
            </a:pPr>
            <a:endParaRPr lang="en-GB" altLang="en-US" dirty="0"/>
          </a:p>
          <a:p>
            <a:pPr>
              <a:defRPr/>
            </a:pPr>
            <a:r>
              <a:rPr lang="en-GB" altLang="en-US" dirty="0"/>
              <a:t>Ring more likely to replace</a:t>
            </a:r>
          </a:p>
          <a:p>
            <a:pPr lvl="1">
              <a:defRPr/>
            </a:pPr>
            <a:r>
              <a:rPr lang="en-GB" altLang="en-US" dirty="0"/>
              <a:t>If Replace don’t overstuff</a:t>
            </a:r>
          </a:p>
          <a:p>
            <a:pPr>
              <a:defRPr/>
            </a:pPr>
            <a:endParaRPr lang="en-GB" altLang="en-US" dirty="0"/>
          </a:p>
        </p:txBody>
      </p:sp>
      <p:pic>
        <p:nvPicPr>
          <p:cNvPr id="29700" name="Picture 2">
            <a:extLst>
              <a:ext uri="{FF2B5EF4-FFF2-40B4-BE49-F238E27FC236}">
                <a16:creationId xmlns:a16="http://schemas.microsoft.com/office/drawing/2014/main" id="{CCCA2BA0-E0C5-4CAD-BA2A-32C856F9FC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888" y="115888"/>
            <a:ext cx="8997950" cy="1728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 descr="Cover Image">
            <a:extLst>
              <a:ext uri="{FF2B5EF4-FFF2-40B4-BE49-F238E27FC236}">
                <a16:creationId xmlns:a16="http://schemas.microsoft.com/office/drawing/2014/main" id="{F0A3C6E8-0C4B-4816-B04D-9A9EC0453E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575" y="5332936"/>
            <a:ext cx="1159049" cy="15250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702" name="Rectangle 2">
            <a:extLst>
              <a:ext uri="{FF2B5EF4-FFF2-40B4-BE49-F238E27FC236}">
                <a16:creationId xmlns:a16="http://schemas.microsoft.com/office/drawing/2014/main" id="{766103FE-04F7-4229-A520-A7E999EB8A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51275" y="6472238"/>
            <a:ext cx="49514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F9F9F9"/>
              </a:buClr>
              <a:buSzPct val="65000"/>
              <a:buFont typeface="Wingdings 2" panose="05020102010507070707" pitchFamily="18" charset="2"/>
              <a:buChar char="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80000"/>
              <a:buFont typeface="Wingdings 2" panose="05020102010507070707" pitchFamily="18" charset="2"/>
              <a:buChar char="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95000"/>
              <a:buFont typeface="Wingdings" panose="05000000000000000000" pitchFamily="2" charset="2"/>
              <a:buChar char="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100000"/>
              <a:buFont typeface="Wingdings 3" panose="05040102010807070707" pitchFamily="18" charset="2"/>
              <a:buChar char="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1800"/>
              <a:t>JSES (2011) 20, S107-S112</a:t>
            </a:r>
          </a:p>
        </p:txBody>
      </p:sp>
      <p:pic>
        <p:nvPicPr>
          <p:cNvPr id="29703" name="Picture 6" descr="http://www.ispub.com/journal/the-internet-journal-of-orthopedic-surgery/volume-17-number-2/bilateral-asymmetrical-radial-head-fracture-an-unusual-case-report.article-g04.fs.jpg">
            <a:extLst>
              <a:ext uri="{FF2B5EF4-FFF2-40B4-BE49-F238E27FC236}">
                <a16:creationId xmlns:a16="http://schemas.microsoft.com/office/drawing/2014/main" id="{CB3D030E-B044-4C93-8838-0F4B8FAD3F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35762" y="3666367"/>
            <a:ext cx="2292350" cy="305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579841-A477-4CE5-AA57-D5E84A12CC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B9D53E-18C8-49A7-91F7-3F87CBE258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C697BD0-B806-4842-9B9A-3D14D08DD1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04" y="22990"/>
            <a:ext cx="5909075" cy="50784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8E8C167-B7AA-471F-954E-CA4C27780A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4337" y="3140969"/>
            <a:ext cx="4956043" cy="371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603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D94F2C9-1238-4ABC-A82E-08A290A49D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B924485A-21B9-4B3F-8609-3ECCD38DA7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None perfect</a:t>
            </a:r>
          </a:p>
          <a:p>
            <a:r>
              <a:rPr lang="en-GB" dirty="0"/>
              <a:t>Bulky under annular ligament</a:t>
            </a:r>
          </a:p>
          <a:p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6BDED42-363C-4C01-87FF-3B8E62E4890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7568"/>
          <a:stretch/>
        </p:blipFill>
        <p:spPr>
          <a:xfrm>
            <a:off x="56366" y="211171"/>
            <a:ext cx="9031268" cy="884933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334537C-71F9-4EB1-80AA-93CD6473AE43}"/>
              </a:ext>
            </a:extLst>
          </p:cNvPr>
          <p:cNvSpPr/>
          <p:nvPr/>
        </p:nvSpPr>
        <p:spPr>
          <a:xfrm>
            <a:off x="4859814" y="6398696"/>
            <a:ext cx="42841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/>
              <a:t>J Hand Surg Am. 2011 Apr;36(4):617-24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3036092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E7423959-B6DF-496E-B893-0610D70B9AA7}"/>
              </a:ext>
            </a:extLst>
          </p:cNvPr>
          <p:cNvGrpSpPr/>
          <p:nvPr/>
        </p:nvGrpSpPr>
        <p:grpSpPr>
          <a:xfrm>
            <a:off x="76200" y="4005064"/>
            <a:ext cx="9094787" cy="1346200"/>
            <a:chOff x="30163" y="1155700"/>
            <a:chExt cx="9094787" cy="1346200"/>
          </a:xfrm>
        </p:grpSpPr>
        <p:pic>
          <p:nvPicPr>
            <p:cNvPr id="33794" name="Picture 10">
              <a:extLst>
                <a:ext uri="{FF2B5EF4-FFF2-40B4-BE49-F238E27FC236}">
                  <a16:creationId xmlns:a16="http://schemas.microsoft.com/office/drawing/2014/main" id="{E246F6D1-22E9-4B4B-A303-ABCD0C0A111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63" y="1155700"/>
              <a:ext cx="9094787" cy="946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3795" name="Rectangle 12">
              <a:extLst>
                <a:ext uri="{FF2B5EF4-FFF2-40B4-BE49-F238E27FC236}">
                  <a16:creationId xmlns:a16="http://schemas.microsoft.com/office/drawing/2014/main" id="{E5976C20-5703-4E0C-A976-3B87192122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79838" y="2133600"/>
              <a:ext cx="5238750" cy="368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en-GB" altLang="en-US" dirty="0"/>
                <a:t>J </a:t>
              </a:r>
              <a:r>
                <a:rPr lang="en-GB" altLang="en-US" dirty="0" err="1"/>
                <a:t>Orthop</a:t>
              </a:r>
              <a:r>
                <a:rPr lang="en-GB" altLang="en-US" dirty="0"/>
                <a:t> </a:t>
              </a:r>
              <a:r>
                <a:rPr lang="en-GB" altLang="en-US" dirty="0" err="1"/>
                <a:t>Surg</a:t>
              </a:r>
              <a:r>
                <a:rPr lang="en-GB" altLang="en-US" dirty="0"/>
                <a:t> (Hong Kong). 2017 May-Aug;25(2)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994F6EA5-B501-486C-8B69-A23F8A24C342}"/>
              </a:ext>
            </a:extLst>
          </p:cNvPr>
          <p:cNvGrpSpPr/>
          <p:nvPr/>
        </p:nvGrpSpPr>
        <p:grpSpPr>
          <a:xfrm>
            <a:off x="76200" y="5683148"/>
            <a:ext cx="9067800" cy="1093787"/>
            <a:chOff x="76200" y="4246563"/>
            <a:chExt cx="9067800" cy="1093787"/>
          </a:xfrm>
        </p:grpSpPr>
        <p:pic>
          <p:nvPicPr>
            <p:cNvPr id="33796" name="Picture 14">
              <a:extLst>
                <a:ext uri="{FF2B5EF4-FFF2-40B4-BE49-F238E27FC236}">
                  <a16:creationId xmlns:a16="http://schemas.microsoft.com/office/drawing/2014/main" id="{34F44FD7-1869-435A-A54C-FF741994C92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" y="4246563"/>
              <a:ext cx="9067800" cy="647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3797" name="Rectangle 15">
              <a:extLst>
                <a:ext uri="{FF2B5EF4-FFF2-40B4-BE49-F238E27FC236}">
                  <a16:creationId xmlns:a16="http://schemas.microsoft.com/office/drawing/2014/main" id="{D97E3D60-878C-42A1-A3C4-82E1E21156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59338" y="4970463"/>
              <a:ext cx="3994150" cy="369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de-DE" altLang="en-US" dirty="0"/>
                <a:t>J Hand Surg Am. 2018 Jun;43(6):575</a:t>
              </a:r>
              <a:endParaRPr lang="en-GB" altLang="en-US" dirty="0"/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FC0C0ADF-6789-4715-824F-32C9A80AD2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1680" y="527152"/>
            <a:ext cx="5425910" cy="2475191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91D4C8C1-238F-4582-98E7-E274D638DE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030AA08-1991-4B36-A5B9-2E3959020954}"/>
              </a:ext>
            </a:extLst>
          </p:cNvPr>
          <p:cNvSpPr/>
          <p:nvPr/>
        </p:nvSpPr>
        <p:spPr>
          <a:xfrm>
            <a:off x="5292080" y="6472727"/>
            <a:ext cx="374441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Hand (N Y). 2016 Mar;11(1):65-71</a:t>
            </a: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5A375EB6-9EC8-4536-ABFE-E695ED922A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102965"/>
            <a:ext cx="8229600" cy="4205760"/>
          </a:xfrm>
        </p:spPr>
        <p:txBody>
          <a:bodyPr/>
          <a:lstStyle/>
          <a:p>
            <a:r>
              <a:rPr lang="en-GB" dirty="0"/>
              <a:t>Three fluoroscopic views</a:t>
            </a:r>
          </a:p>
          <a:p>
            <a:pPr lvl="1"/>
            <a:r>
              <a:rPr lang="en-GB" dirty="0"/>
              <a:t>Direct lateral</a:t>
            </a:r>
          </a:p>
          <a:p>
            <a:pPr lvl="1"/>
            <a:r>
              <a:rPr lang="en-GB" dirty="0" err="1"/>
              <a:t>Hypersupinated</a:t>
            </a:r>
            <a:r>
              <a:rPr lang="en-GB" dirty="0"/>
              <a:t> oblique</a:t>
            </a:r>
          </a:p>
          <a:p>
            <a:pPr lvl="1"/>
            <a:r>
              <a:rPr lang="en-GB" dirty="0"/>
              <a:t>Fully pronated lateral</a:t>
            </a:r>
          </a:p>
          <a:p>
            <a:r>
              <a:rPr lang="en-GB" dirty="0"/>
              <a:t>Sensitivity for radial head</a:t>
            </a:r>
          </a:p>
          <a:p>
            <a:pPr lvl="1"/>
            <a:r>
              <a:rPr lang="en-GB" dirty="0"/>
              <a:t>Crepitus 81%</a:t>
            </a:r>
          </a:p>
          <a:p>
            <a:pPr lvl="1"/>
            <a:r>
              <a:rPr lang="en-GB" dirty="0"/>
              <a:t>Radiographs 73%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9A7157F-611A-4B2C-8F5F-115399D9EC0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16497"/>
            <a:ext cx="8824038" cy="182832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1528C50-AC6E-45EC-9ADF-F49B5C2A09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6455" y="4168351"/>
            <a:ext cx="3754933" cy="2140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48791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6DB0B24-9580-46D6-989D-5E44CEBBD0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C3D0E6-E7DB-4CEF-B118-38A4AB4460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750887"/>
          </a:xfrm>
        </p:spPr>
        <p:txBody>
          <a:bodyPr/>
          <a:lstStyle/>
          <a:p>
            <a:pPr eaLnBrk="1" hangingPunct="1">
              <a:defRPr/>
            </a:pPr>
            <a:r>
              <a:rPr lang="en-GB" dirty="0"/>
              <a:t>All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E45B245-DD38-4558-A4DE-A7BA04D0974C}"/>
              </a:ext>
            </a:extLst>
          </p:cNvPr>
          <p:cNvSpPr>
            <a:spLocks noGrp="1"/>
          </p:cNvSpPr>
          <p:nvPr>
            <p:ph type="body" sz="half" idx="3"/>
          </p:nvPr>
        </p:nvSpPr>
        <p:spPr>
          <a:xfrm>
            <a:off x="4645025" y="1535113"/>
            <a:ext cx="4041775" cy="750887"/>
          </a:xfrm>
        </p:spPr>
        <p:txBody>
          <a:bodyPr/>
          <a:lstStyle/>
          <a:p>
            <a:pPr eaLnBrk="1" hangingPunct="1">
              <a:defRPr/>
            </a:pPr>
            <a:r>
              <a:rPr lang="en-GB" dirty="0"/>
              <a:t>Complex</a:t>
            </a:r>
          </a:p>
          <a:p>
            <a:pPr eaLnBrk="1" hangingPunct="1">
              <a:defRPr/>
            </a:pPr>
            <a:r>
              <a:rPr lang="en-GB" sz="1400" dirty="0"/>
              <a:t>Coronoid involved</a:t>
            </a:r>
          </a:p>
        </p:txBody>
      </p:sp>
      <p:sp>
        <p:nvSpPr>
          <p:cNvPr id="31749" name="Content Placeholder 5">
            <a:extLst>
              <a:ext uri="{FF2B5EF4-FFF2-40B4-BE49-F238E27FC236}">
                <a16:creationId xmlns:a16="http://schemas.microsoft.com/office/drawing/2014/main" id="{92D015F0-00A4-499F-A766-1B758FE67F3F}"/>
              </a:ext>
            </a:extLst>
          </p:cNvPr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pPr eaLnBrk="1" hangingPunct="1"/>
            <a:r>
              <a:rPr lang="en-GB" altLang="en-US"/>
              <a:t>Fix 57%</a:t>
            </a:r>
          </a:p>
          <a:p>
            <a:pPr eaLnBrk="1" hangingPunct="1"/>
            <a:r>
              <a:rPr lang="en-GB" altLang="en-US"/>
              <a:t>Replace 38%</a:t>
            </a:r>
          </a:p>
          <a:p>
            <a:pPr eaLnBrk="1" hangingPunct="1"/>
            <a:r>
              <a:rPr lang="en-GB" altLang="en-US"/>
              <a:t>Excision 5%</a:t>
            </a:r>
          </a:p>
          <a:p>
            <a:pPr eaLnBrk="1" hangingPunct="1"/>
            <a:endParaRPr lang="en-GB" altLang="en-US"/>
          </a:p>
          <a:p>
            <a:pPr eaLnBrk="1" hangingPunct="1"/>
            <a:endParaRPr lang="en-GB" altLang="en-US"/>
          </a:p>
          <a:p>
            <a:pPr eaLnBrk="1" hangingPunct="1"/>
            <a:endParaRPr lang="en-GB" altLang="en-US"/>
          </a:p>
        </p:txBody>
      </p:sp>
      <p:sp>
        <p:nvSpPr>
          <p:cNvPr id="31750" name="Content Placeholder 8">
            <a:extLst>
              <a:ext uri="{FF2B5EF4-FFF2-40B4-BE49-F238E27FC236}">
                <a16:creationId xmlns:a16="http://schemas.microsoft.com/office/drawing/2014/main" id="{AD89372F-BEE7-408C-A458-165D8EDDA9F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45025" y="2286000"/>
            <a:ext cx="4408488" cy="3840163"/>
          </a:xfrm>
        </p:spPr>
        <p:txBody>
          <a:bodyPr/>
          <a:lstStyle/>
          <a:p>
            <a:pPr eaLnBrk="1" hangingPunct="1"/>
            <a:r>
              <a:rPr lang="en-GB" altLang="en-US" dirty="0"/>
              <a:t>Fix 33%</a:t>
            </a:r>
          </a:p>
          <a:p>
            <a:pPr eaLnBrk="1" hangingPunct="1"/>
            <a:r>
              <a:rPr lang="en-GB" altLang="en-US" dirty="0"/>
              <a:t>Replace </a:t>
            </a:r>
            <a:r>
              <a:rPr lang="en-GB" altLang="en-US"/>
              <a:t>64%</a:t>
            </a:r>
            <a:endParaRPr lang="en-GB" altLang="en-US" dirty="0"/>
          </a:p>
          <a:p>
            <a:pPr eaLnBrk="1" hangingPunct="1"/>
            <a:r>
              <a:rPr lang="en-GB" altLang="en-US" dirty="0"/>
              <a:t>Excision</a:t>
            </a:r>
          </a:p>
        </p:txBody>
      </p:sp>
      <p:pic>
        <p:nvPicPr>
          <p:cNvPr id="31751" name="Content Placeholder 4">
            <a:extLst>
              <a:ext uri="{FF2B5EF4-FFF2-40B4-BE49-F238E27FC236}">
                <a16:creationId xmlns:a16="http://schemas.microsoft.com/office/drawing/2014/main" id="{63FA3CC6-4C6B-401B-906E-117384D7D4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400" y="104775"/>
            <a:ext cx="8967788" cy="80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2" name="Rectangle 7">
            <a:extLst>
              <a:ext uri="{FF2B5EF4-FFF2-40B4-BE49-F238E27FC236}">
                <a16:creationId xmlns:a16="http://schemas.microsoft.com/office/drawing/2014/main" id="{FBB64500-B79B-43BB-B7BA-E46EE66888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0" y="6399213"/>
            <a:ext cx="448151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de-DE" altLang="en-US"/>
              <a:t>J Hand Surg Am. 2018 Mar;43(3):241-247</a:t>
            </a:r>
            <a:endParaRPr lang="en-GB" alt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>
            <a:extLst>
              <a:ext uri="{FF2B5EF4-FFF2-40B4-BE49-F238E27FC236}">
                <a16:creationId xmlns:a16="http://schemas.microsoft.com/office/drawing/2014/main" id="{FA156E6F-6A05-4A3B-8DB1-37A82F2E6D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GB"/>
              <a:t>Radial head</a:t>
            </a:r>
            <a:br>
              <a:rPr lang="en-GB"/>
            </a:br>
            <a:r>
              <a:rPr lang="en-GB"/>
              <a:t>Classification</a:t>
            </a:r>
          </a:p>
        </p:txBody>
      </p:sp>
      <p:sp>
        <p:nvSpPr>
          <p:cNvPr id="5123" name="Content Placeholder 4">
            <a:extLst>
              <a:ext uri="{FF2B5EF4-FFF2-40B4-BE49-F238E27FC236}">
                <a16:creationId xmlns:a16="http://schemas.microsoft.com/office/drawing/2014/main" id="{3C066B37-C0DF-480C-9F46-31586DF6E9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981200"/>
            <a:ext cx="7815263" cy="4233863"/>
          </a:xfrm>
        </p:spPr>
        <p:txBody>
          <a:bodyPr/>
          <a:lstStyle/>
          <a:p>
            <a:pPr eaLnBrk="1" hangingPunct="1"/>
            <a:r>
              <a:rPr lang="en-GB" altLang="en-US" b="1"/>
              <a:t>Mason Classification (1954)</a:t>
            </a:r>
          </a:p>
          <a:p>
            <a:pPr eaLnBrk="1" hangingPunct="1"/>
            <a:r>
              <a:rPr lang="en-GB" altLang="en-US" b="1"/>
              <a:t>Hotchkiss adaption (1997)</a:t>
            </a:r>
          </a:p>
          <a:p>
            <a:pPr eaLnBrk="1" hangingPunct="1"/>
            <a:r>
              <a:rPr lang="en-GB" altLang="en-US" b="1"/>
              <a:t>Mason – Mayo (2008)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6DB0B24-9580-46D6-989D-5E44CEBBD0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C3D0E6-E7DB-4CEF-B118-38A4AB4460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750887"/>
          </a:xfrm>
        </p:spPr>
        <p:txBody>
          <a:bodyPr/>
          <a:lstStyle/>
          <a:p>
            <a:pPr eaLnBrk="1" hangingPunct="1">
              <a:defRPr/>
            </a:pPr>
            <a:r>
              <a:rPr lang="en-GB" dirty="0"/>
              <a:t>Revision</a:t>
            </a:r>
          </a:p>
        </p:txBody>
      </p:sp>
      <p:sp>
        <p:nvSpPr>
          <p:cNvPr id="32772" name="Content Placeholder 5">
            <a:extLst>
              <a:ext uri="{FF2B5EF4-FFF2-40B4-BE49-F238E27FC236}">
                <a16:creationId xmlns:a16="http://schemas.microsoft.com/office/drawing/2014/main" id="{3148D9E6-21AF-4D26-AB0E-89B719E4ABDC}"/>
              </a:ext>
            </a:extLst>
          </p:cNvPr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pPr eaLnBrk="1" hangingPunct="1"/>
            <a:r>
              <a:rPr lang="en-GB" altLang="en-US"/>
              <a:t>Fix</a:t>
            </a:r>
          </a:p>
          <a:p>
            <a:pPr lvl="1" eaLnBrk="1" hangingPunct="1"/>
            <a:r>
              <a:rPr lang="en-GB" altLang="en-US"/>
              <a:t>1 year = 13%</a:t>
            </a:r>
          </a:p>
          <a:p>
            <a:pPr lvl="1" eaLnBrk="1" hangingPunct="1"/>
            <a:r>
              <a:rPr lang="en-GB" altLang="en-US"/>
              <a:t>2 year = 14%</a:t>
            </a:r>
          </a:p>
          <a:p>
            <a:pPr eaLnBrk="1" hangingPunct="1"/>
            <a:r>
              <a:rPr lang="en-GB" altLang="en-US"/>
              <a:t>Replace</a:t>
            </a:r>
          </a:p>
          <a:p>
            <a:pPr lvl="1" eaLnBrk="1" hangingPunct="1"/>
            <a:r>
              <a:rPr lang="en-GB" altLang="en-US"/>
              <a:t>1 year = 9%</a:t>
            </a:r>
          </a:p>
          <a:p>
            <a:pPr lvl="1" eaLnBrk="1" hangingPunct="1"/>
            <a:r>
              <a:rPr lang="en-GB" altLang="en-US"/>
              <a:t>2 year = 11%</a:t>
            </a:r>
          </a:p>
          <a:p>
            <a:pPr eaLnBrk="1" hangingPunct="1"/>
            <a:r>
              <a:rPr lang="en-GB" altLang="en-US"/>
              <a:t>Excision</a:t>
            </a:r>
          </a:p>
          <a:p>
            <a:pPr lvl="1" eaLnBrk="1" hangingPunct="1"/>
            <a:r>
              <a:rPr lang="en-GB" altLang="en-US"/>
              <a:t>1 year = 8%</a:t>
            </a:r>
          </a:p>
          <a:p>
            <a:pPr lvl="1" eaLnBrk="1" hangingPunct="1"/>
            <a:r>
              <a:rPr lang="en-GB" altLang="en-US"/>
              <a:t>2 year = 8%</a:t>
            </a:r>
          </a:p>
          <a:p>
            <a:pPr eaLnBrk="1" hangingPunct="1"/>
            <a:endParaRPr lang="en-GB" altLang="en-US"/>
          </a:p>
          <a:p>
            <a:pPr eaLnBrk="1" hangingPunct="1"/>
            <a:endParaRPr lang="en-GB" altLang="en-US"/>
          </a:p>
          <a:p>
            <a:pPr eaLnBrk="1" hangingPunct="1"/>
            <a:endParaRPr lang="en-GB" altLang="en-US"/>
          </a:p>
        </p:txBody>
      </p:sp>
      <p:pic>
        <p:nvPicPr>
          <p:cNvPr id="32773" name="Content Placeholder 4">
            <a:extLst>
              <a:ext uri="{FF2B5EF4-FFF2-40B4-BE49-F238E27FC236}">
                <a16:creationId xmlns:a16="http://schemas.microsoft.com/office/drawing/2014/main" id="{9C795506-B256-4E3A-AA19-010EF50636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400" y="104775"/>
            <a:ext cx="8967788" cy="80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4" name="Rectangle 7">
            <a:extLst>
              <a:ext uri="{FF2B5EF4-FFF2-40B4-BE49-F238E27FC236}">
                <a16:creationId xmlns:a16="http://schemas.microsoft.com/office/drawing/2014/main" id="{A9371381-E199-48BD-A4C5-09EF3AED98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0" y="6399213"/>
            <a:ext cx="448151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de-DE" altLang="en-US"/>
              <a:t>J Hand Surg Am. 2018 Mar;43(3):241-247</a:t>
            </a:r>
            <a:endParaRPr lang="en-GB" altLang="en-US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3">
            <a:extLst>
              <a:ext uri="{FF2B5EF4-FFF2-40B4-BE49-F238E27FC236}">
                <a16:creationId xmlns:a16="http://schemas.microsoft.com/office/drawing/2014/main" id="{0303BDF5-88F1-4834-AFB6-83C43433BA24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40200" y="769938"/>
            <a:ext cx="5005388" cy="602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5" name="Picture 2">
            <a:extLst>
              <a:ext uri="{FF2B5EF4-FFF2-40B4-BE49-F238E27FC236}">
                <a16:creationId xmlns:a16="http://schemas.microsoft.com/office/drawing/2014/main" id="{BD5FC5E9-784E-41EB-9D62-8134872B74C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850" t="12247" r="25597" b="18143"/>
          <a:stretch>
            <a:fillRect/>
          </a:stretch>
        </p:blipFill>
        <p:spPr bwMode="auto">
          <a:xfrm>
            <a:off x="3175" y="842963"/>
            <a:ext cx="4321175" cy="601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86D5AA2-795B-4291-96FF-A9ECB3AB686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0638" y="782638"/>
            <a:ext cx="4602163" cy="607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6024" name="Title 1">
            <a:extLst>
              <a:ext uri="{FF2B5EF4-FFF2-40B4-BE49-F238E27FC236}">
                <a16:creationId xmlns:a16="http://schemas.microsoft.com/office/drawing/2014/main" id="{CED0F68C-FE5B-4C05-9E52-CEDA832BB6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2064" y="31750"/>
            <a:ext cx="7377112" cy="811212"/>
          </a:xfrm>
        </p:spPr>
        <p:txBody>
          <a:bodyPr/>
          <a:lstStyle/>
          <a:p>
            <a:pPr eaLnBrk="1" hangingPunct="1">
              <a:defRPr/>
            </a:pPr>
            <a:r>
              <a:rPr lang="en-GB" dirty="0"/>
              <a:t>45 YO manual worker</a:t>
            </a: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BFBAC8D3-9269-42D2-9963-11A9FD43CC86}"/>
              </a:ext>
            </a:extLst>
          </p:cNvPr>
          <p:cNvSpPr/>
          <p:nvPr/>
        </p:nvSpPr>
        <p:spPr>
          <a:xfrm>
            <a:off x="6920069" y="4509120"/>
            <a:ext cx="599117" cy="485047"/>
          </a:xfrm>
          <a:custGeom>
            <a:avLst/>
            <a:gdLst>
              <a:gd name="connsiteX0" fmla="*/ 324797 w 599117"/>
              <a:gd name="connsiteY0" fmla="*/ 0 h 485047"/>
              <a:gd name="connsiteX1" fmla="*/ 59621 w 599117"/>
              <a:gd name="connsiteY1" fmla="*/ 164592 h 485047"/>
              <a:gd name="connsiteX2" fmla="*/ 4757 w 599117"/>
              <a:gd name="connsiteY2" fmla="*/ 402336 h 485047"/>
              <a:gd name="connsiteX3" fmla="*/ 141917 w 599117"/>
              <a:gd name="connsiteY3" fmla="*/ 484632 h 485047"/>
              <a:gd name="connsiteX4" fmla="*/ 599117 w 599117"/>
              <a:gd name="connsiteY4" fmla="*/ 374904 h 485047"/>
              <a:gd name="connsiteX5" fmla="*/ 599117 w 599117"/>
              <a:gd name="connsiteY5" fmla="*/ 374904 h 485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99117" h="485047">
                <a:moveTo>
                  <a:pt x="324797" y="0"/>
                </a:moveTo>
                <a:cubicBezTo>
                  <a:pt x="218879" y="48768"/>
                  <a:pt x="112961" y="97536"/>
                  <a:pt x="59621" y="164592"/>
                </a:cubicBezTo>
                <a:cubicBezTo>
                  <a:pt x="6281" y="231648"/>
                  <a:pt x="-8959" y="348996"/>
                  <a:pt x="4757" y="402336"/>
                </a:cubicBezTo>
                <a:cubicBezTo>
                  <a:pt x="18473" y="455676"/>
                  <a:pt x="42857" y="489204"/>
                  <a:pt x="141917" y="484632"/>
                </a:cubicBezTo>
                <a:cubicBezTo>
                  <a:pt x="240977" y="480060"/>
                  <a:pt x="599117" y="374904"/>
                  <a:pt x="599117" y="374904"/>
                </a:cubicBezTo>
                <a:lnTo>
                  <a:pt x="599117" y="374904"/>
                </a:lnTo>
              </a:path>
            </a:pathLst>
          </a:custGeom>
          <a:noFill/>
          <a:ln w="57150">
            <a:solidFill>
              <a:schemeClr val="bg2">
                <a:lumMod val="50000"/>
                <a:lumOff val="50000"/>
                <a:alpha val="41961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543BEAFB-D813-4270-B3B2-E498B73A0480}"/>
              </a:ext>
            </a:extLst>
          </p:cNvPr>
          <p:cNvSpPr/>
          <p:nvPr/>
        </p:nvSpPr>
        <p:spPr>
          <a:xfrm>
            <a:off x="6642894" y="4534141"/>
            <a:ext cx="277175" cy="460026"/>
          </a:xfrm>
          <a:custGeom>
            <a:avLst/>
            <a:gdLst>
              <a:gd name="connsiteX0" fmla="*/ 347472 w 347472"/>
              <a:gd name="connsiteY0" fmla="*/ 484632 h 484632"/>
              <a:gd name="connsiteX1" fmla="*/ 219456 w 347472"/>
              <a:gd name="connsiteY1" fmla="*/ 457200 h 484632"/>
              <a:gd name="connsiteX2" fmla="*/ 109728 w 347472"/>
              <a:gd name="connsiteY2" fmla="*/ 347472 h 484632"/>
              <a:gd name="connsiteX3" fmla="*/ 27432 w 347472"/>
              <a:gd name="connsiteY3" fmla="*/ 210312 h 484632"/>
              <a:gd name="connsiteX4" fmla="*/ 0 w 347472"/>
              <a:gd name="connsiteY4" fmla="*/ 0 h 4846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7472" h="484632">
                <a:moveTo>
                  <a:pt x="347472" y="484632"/>
                </a:moveTo>
                <a:cubicBezTo>
                  <a:pt x="303276" y="482346"/>
                  <a:pt x="259080" y="480060"/>
                  <a:pt x="219456" y="457200"/>
                </a:cubicBezTo>
                <a:cubicBezTo>
                  <a:pt x="179832" y="434340"/>
                  <a:pt x="141732" y="388620"/>
                  <a:pt x="109728" y="347472"/>
                </a:cubicBezTo>
                <a:cubicBezTo>
                  <a:pt x="77724" y="306324"/>
                  <a:pt x="45720" y="268224"/>
                  <a:pt x="27432" y="210312"/>
                </a:cubicBezTo>
                <a:cubicBezTo>
                  <a:pt x="9144" y="152400"/>
                  <a:pt x="4572" y="76200"/>
                  <a:pt x="0" y="0"/>
                </a:cubicBezTo>
              </a:path>
            </a:pathLst>
          </a:custGeom>
          <a:noFill/>
          <a:ln w="57150">
            <a:solidFill>
              <a:schemeClr val="bg2">
                <a:lumMod val="50000"/>
                <a:lumOff val="50000"/>
                <a:alpha val="23137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180F69A5-0BC5-47A2-BDCA-6CFA68034348}"/>
              </a:ext>
            </a:extLst>
          </p:cNvPr>
          <p:cNvSpPr/>
          <p:nvPr/>
        </p:nvSpPr>
        <p:spPr>
          <a:xfrm>
            <a:off x="6439967" y="3429000"/>
            <a:ext cx="202927" cy="574954"/>
          </a:xfrm>
          <a:custGeom>
            <a:avLst/>
            <a:gdLst>
              <a:gd name="connsiteX0" fmla="*/ 1759 w 202927"/>
              <a:gd name="connsiteY0" fmla="*/ 574954 h 574954"/>
              <a:gd name="connsiteX1" fmla="*/ 1759 w 202927"/>
              <a:gd name="connsiteY1" fmla="*/ 382930 h 574954"/>
              <a:gd name="connsiteX2" fmla="*/ 20047 w 202927"/>
              <a:gd name="connsiteY2" fmla="*/ 163474 h 574954"/>
              <a:gd name="connsiteX3" fmla="*/ 47479 w 202927"/>
              <a:gd name="connsiteY3" fmla="*/ 53746 h 574954"/>
              <a:gd name="connsiteX4" fmla="*/ 102343 w 202927"/>
              <a:gd name="connsiteY4" fmla="*/ 8026 h 574954"/>
              <a:gd name="connsiteX5" fmla="*/ 148063 w 202927"/>
              <a:gd name="connsiteY5" fmla="*/ 17170 h 574954"/>
              <a:gd name="connsiteX6" fmla="*/ 184639 w 202927"/>
              <a:gd name="connsiteY6" fmla="*/ 172618 h 574954"/>
              <a:gd name="connsiteX7" fmla="*/ 202927 w 202927"/>
              <a:gd name="connsiteY7" fmla="*/ 355498 h 5749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02927" h="574954">
                <a:moveTo>
                  <a:pt x="1759" y="574954"/>
                </a:moveTo>
                <a:cubicBezTo>
                  <a:pt x="235" y="513232"/>
                  <a:pt x="-1289" y="451510"/>
                  <a:pt x="1759" y="382930"/>
                </a:cubicBezTo>
                <a:cubicBezTo>
                  <a:pt x="4807" y="314350"/>
                  <a:pt x="12427" y="218338"/>
                  <a:pt x="20047" y="163474"/>
                </a:cubicBezTo>
                <a:cubicBezTo>
                  <a:pt x="27667" y="108610"/>
                  <a:pt x="33763" y="79654"/>
                  <a:pt x="47479" y="53746"/>
                </a:cubicBezTo>
                <a:cubicBezTo>
                  <a:pt x="61195" y="27838"/>
                  <a:pt x="85579" y="14122"/>
                  <a:pt x="102343" y="8026"/>
                </a:cubicBezTo>
                <a:cubicBezTo>
                  <a:pt x="119107" y="1930"/>
                  <a:pt x="134347" y="-10262"/>
                  <a:pt x="148063" y="17170"/>
                </a:cubicBezTo>
                <a:cubicBezTo>
                  <a:pt x="161779" y="44602"/>
                  <a:pt x="175495" y="116230"/>
                  <a:pt x="184639" y="172618"/>
                </a:cubicBezTo>
                <a:cubicBezTo>
                  <a:pt x="193783" y="229006"/>
                  <a:pt x="198355" y="292252"/>
                  <a:pt x="202927" y="355498"/>
                </a:cubicBezTo>
              </a:path>
            </a:pathLst>
          </a:custGeom>
          <a:noFill/>
          <a:ln w="38100">
            <a:solidFill>
              <a:schemeClr val="tx1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7ADF9792-19BB-469C-9794-5C78D586D290}"/>
              </a:ext>
            </a:extLst>
          </p:cNvPr>
          <p:cNvSpPr/>
          <p:nvPr/>
        </p:nvSpPr>
        <p:spPr>
          <a:xfrm>
            <a:off x="5138928" y="3404553"/>
            <a:ext cx="1444752" cy="536511"/>
          </a:xfrm>
          <a:custGeom>
            <a:avLst/>
            <a:gdLst>
              <a:gd name="connsiteX0" fmla="*/ 0 w 1444752"/>
              <a:gd name="connsiteY0" fmla="*/ 536511 h 536511"/>
              <a:gd name="connsiteX1" fmla="*/ 402336 w 1444752"/>
              <a:gd name="connsiteY1" fmla="*/ 518223 h 536511"/>
              <a:gd name="connsiteX2" fmla="*/ 740664 w 1444752"/>
              <a:gd name="connsiteY2" fmla="*/ 426783 h 536511"/>
              <a:gd name="connsiteX3" fmla="*/ 859536 w 1444752"/>
              <a:gd name="connsiteY3" fmla="*/ 326199 h 536511"/>
              <a:gd name="connsiteX4" fmla="*/ 960120 w 1444752"/>
              <a:gd name="connsiteY4" fmla="*/ 143319 h 536511"/>
              <a:gd name="connsiteX5" fmla="*/ 1051560 w 1444752"/>
              <a:gd name="connsiteY5" fmla="*/ 70167 h 536511"/>
              <a:gd name="connsiteX6" fmla="*/ 1289304 w 1444752"/>
              <a:gd name="connsiteY6" fmla="*/ 6159 h 536511"/>
              <a:gd name="connsiteX7" fmla="*/ 1444752 w 1444752"/>
              <a:gd name="connsiteY7" fmla="*/ 6159 h 5365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44752" h="536511">
                <a:moveTo>
                  <a:pt x="0" y="536511"/>
                </a:moveTo>
                <a:cubicBezTo>
                  <a:pt x="139446" y="536511"/>
                  <a:pt x="278892" y="536511"/>
                  <a:pt x="402336" y="518223"/>
                </a:cubicBezTo>
                <a:cubicBezTo>
                  <a:pt x="525780" y="499935"/>
                  <a:pt x="664464" y="458787"/>
                  <a:pt x="740664" y="426783"/>
                </a:cubicBezTo>
                <a:cubicBezTo>
                  <a:pt x="816864" y="394779"/>
                  <a:pt x="822960" y="373443"/>
                  <a:pt x="859536" y="326199"/>
                </a:cubicBezTo>
                <a:cubicBezTo>
                  <a:pt x="896112" y="278955"/>
                  <a:pt x="928116" y="185991"/>
                  <a:pt x="960120" y="143319"/>
                </a:cubicBezTo>
                <a:cubicBezTo>
                  <a:pt x="992124" y="100647"/>
                  <a:pt x="996696" y="93027"/>
                  <a:pt x="1051560" y="70167"/>
                </a:cubicBezTo>
                <a:cubicBezTo>
                  <a:pt x="1106424" y="47307"/>
                  <a:pt x="1223772" y="16827"/>
                  <a:pt x="1289304" y="6159"/>
                </a:cubicBezTo>
                <a:cubicBezTo>
                  <a:pt x="1354836" y="-4509"/>
                  <a:pt x="1399794" y="825"/>
                  <a:pt x="1444752" y="6159"/>
                </a:cubicBezTo>
              </a:path>
            </a:pathLst>
          </a:custGeom>
          <a:noFill/>
          <a:ln w="57150">
            <a:solidFill>
              <a:schemeClr val="tx1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67172F-94FB-4ABF-96FB-9CC07870B639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52925" y="763588"/>
            <a:ext cx="4778375" cy="609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>
            <a:extLst>
              <a:ext uri="{FF2B5EF4-FFF2-40B4-BE49-F238E27FC236}">
                <a16:creationId xmlns:a16="http://schemas.microsoft.com/office/drawing/2014/main" id="{4C02A3C7-341F-4FC4-B18D-5AA54A0F6B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 dirty="0"/>
              <a:t>Replace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11AC932-99B2-4D6A-9B86-CA031AA44D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950" y="1981200"/>
            <a:ext cx="8928100" cy="4114800"/>
          </a:xfrm>
        </p:spPr>
        <p:txBody>
          <a:bodyPr/>
          <a:lstStyle/>
          <a:p>
            <a:pPr>
              <a:defRPr/>
            </a:pPr>
            <a:r>
              <a:rPr lang="en-GB" altLang="en-US" b="1" dirty="0"/>
              <a:t>Hotchkiss (1997)</a:t>
            </a:r>
          </a:p>
          <a:p>
            <a:pPr>
              <a:defRPr/>
            </a:pPr>
            <a:r>
              <a:rPr lang="en-GB" altLang="en-US" b="1" dirty="0"/>
              <a:t>Adaption of Mason</a:t>
            </a:r>
          </a:p>
          <a:p>
            <a:pPr lvl="2">
              <a:buFontTx/>
              <a:buNone/>
              <a:defRPr/>
            </a:pPr>
            <a:r>
              <a:rPr lang="en-GB" altLang="en-US" dirty="0">
                <a:solidFill>
                  <a:schemeClr val="bg2">
                    <a:lumMod val="50000"/>
                    <a:lumOff val="50000"/>
                  </a:schemeClr>
                </a:solidFill>
              </a:rPr>
              <a:t>1.Undisplaced or minimally displaced (&lt;2mm) </a:t>
            </a:r>
          </a:p>
          <a:p>
            <a:pPr lvl="2">
              <a:buFontTx/>
              <a:buNone/>
              <a:defRPr/>
            </a:pPr>
            <a:r>
              <a:rPr lang="en-GB" altLang="en-US" sz="2000" dirty="0">
                <a:solidFill>
                  <a:schemeClr val="bg2">
                    <a:lumMod val="50000"/>
                    <a:lumOff val="50000"/>
                  </a:schemeClr>
                </a:solidFill>
              </a:rPr>
              <a:t>2. Displaced but amenable to internal fixation </a:t>
            </a:r>
          </a:p>
          <a:p>
            <a:pPr lvl="2">
              <a:buFontTx/>
              <a:buNone/>
              <a:defRPr/>
            </a:pPr>
            <a:r>
              <a:rPr lang="en-GB" altLang="en-US" dirty="0">
                <a:solidFill>
                  <a:schemeClr val="bg2">
                    <a:lumMod val="50000"/>
                    <a:lumOff val="50000"/>
                  </a:schemeClr>
                </a:solidFill>
              </a:rPr>
              <a:t>3.</a:t>
            </a:r>
            <a:r>
              <a:rPr lang="en-GB" altLang="en-US" sz="2800" dirty="0">
                <a:solidFill>
                  <a:schemeClr val="bg1"/>
                </a:solidFill>
              </a:rPr>
              <a:t>Fracture not amenable to internal fixation</a:t>
            </a:r>
          </a:p>
          <a:p>
            <a:pPr lvl="2">
              <a:buFontTx/>
              <a:buNone/>
              <a:defRPr/>
            </a:pPr>
            <a:r>
              <a:rPr lang="en-GB" altLang="en-US" sz="2800" dirty="0">
                <a:solidFill>
                  <a:schemeClr val="bg1"/>
                </a:solidFill>
              </a:rPr>
              <a:t>		Excise  </a:t>
            </a:r>
            <a:r>
              <a:rPr lang="en-GB" altLang="en-US" sz="1600" dirty="0">
                <a:solidFill>
                  <a:schemeClr val="bg1"/>
                </a:solidFill>
              </a:rPr>
              <a:t>(80% Grade 3 have ligamentous injury)</a:t>
            </a:r>
          </a:p>
          <a:p>
            <a:pPr lvl="2">
              <a:buFontTx/>
              <a:buNone/>
              <a:defRPr/>
            </a:pPr>
            <a:r>
              <a:rPr lang="en-GB" altLang="en-US" sz="2800" dirty="0">
                <a:solidFill>
                  <a:schemeClr val="bg1"/>
                </a:solidFill>
              </a:rPr>
              <a:t>		Replace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A4CE8E-C63F-4E72-8BB7-15484F7A42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Replacement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97F13C-DF9B-465B-AD8A-B05E17AB13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Which radial head</a:t>
            </a:r>
          </a:p>
        </p:txBody>
      </p:sp>
    </p:spTree>
    <p:extLst>
      <p:ext uri="{BB962C8B-B14F-4D97-AF65-F5344CB8AC3E}">
        <p14:creationId xmlns:p14="http://schemas.microsoft.com/office/powerpoint/2010/main" val="52662248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853C91A6-E3FD-4B13-B574-EA9642DB69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57347" name="Content Placeholder 10">
            <a:extLst>
              <a:ext uri="{FF2B5EF4-FFF2-40B4-BE49-F238E27FC236}">
                <a16:creationId xmlns:a16="http://schemas.microsoft.com/office/drawing/2014/main" id="{7CA6CC50-4C4C-488A-8BA5-EC2341A97D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052513"/>
            <a:ext cx="8229600" cy="5256212"/>
          </a:xfrm>
        </p:spPr>
        <p:txBody>
          <a:bodyPr/>
          <a:lstStyle/>
          <a:p>
            <a:r>
              <a:rPr lang="en-GB" altLang="en-US" dirty="0"/>
              <a:t>Meta-analysis</a:t>
            </a:r>
          </a:p>
          <a:p>
            <a:pPr lvl="1"/>
            <a:r>
              <a:rPr lang="en-GB" altLang="en-US" dirty="0"/>
              <a:t>30 studies</a:t>
            </a:r>
          </a:p>
          <a:p>
            <a:r>
              <a:rPr lang="en-GB" altLang="en-US" dirty="0"/>
              <a:t>1017 patients</a:t>
            </a:r>
          </a:p>
          <a:p>
            <a:pPr lvl="1"/>
            <a:r>
              <a:rPr lang="en-GB" altLang="en-US" dirty="0"/>
              <a:t>77 Removed</a:t>
            </a:r>
          </a:p>
          <a:p>
            <a:pPr lvl="1"/>
            <a:r>
              <a:rPr lang="en-GB" altLang="en-US" dirty="0"/>
              <a:t>45 Revised</a:t>
            </a:r>
          </a:p>
          <a:p>
            <a:r>
              <a:rPr lang="en-GB" altLang="en-US" dirty="0"/>
              <a:t>10%  rate removal or revision </a:t>
            </a:r>
          </a:p>
          <a:p>
            <a:pPr lvl="1"/>
            <a:r>
              <a:rPr lang="en-GB" altLang="en-US" dirty="0"/>
              <a:t>Mean 38 months</a:t>
            </a:r>
          </a:p>
          <a:p>
            <a:r>
              <a:rPr lang="en-GB" altLang="en-US" dirty="0"/>
              <a:t>Lowest </a:t>
            </a:r>
          </a:p>
          <a:p>
            <a:pPr lvl="1"/>
            <a:r>
              <a:rPr lang="en-GB" altLang="en-US" dirty="0"/>
              <a:t>Cemented fixation</a:t>
            </a:r>
          </a:p>
          <a:p>
            <a:pPr lvl="1"/>
            <a:r>
              <a:rPr lang="en-GB" altLang="en-US" dirty="0"/>
              <a:t>Longer stem</a:t>
            </a:r>
          </a:p>
          <a:p>
            <a:pPr lvl="1"/>
            <a:r>
              <a:rPr lang="en-GB" altLang="en-US" dirty="0" err="1"/>
              <a:t>Vitalium</a:t>
            </a:r>
            <a:r>
              <a:rPr lang="en-GB" altLang="en-US" dirty="0"/>
              <a:t> stem</a:t>
            </a:r>
          </a:p>
          <a:p>
            <a:pPr lvl="1"/>
            <a:r>
              <a:rPr lang="en-GB" altLang="en-US" dirty="0"/>
              <a:t>Bipolar prosthesis</a:t>
            </a:r>
          </a:p>
          <a:p>
            <a:pPr lvl="1"/>
            <a:endParaRPr lang="en-GB" altLang="en-US" dirty="0"/>
          </a:p>
        </p:txBody>
      </p:sp>
      <p:pic>
        <p:nvPicPr>
          <p:cNvPr id="57348" name="Picture 11">
            <a:extLst>
              <a:ext uri="{FF2B5EF4-FFF2-40B4-BE49-F238E27FC236}">
                <a16:creationId xmlns:a16="http://schemas.microsoft.com/office/drawing/2014/main" id="{A1B99343-29F4-443B-8685-00A0A02968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463" y="122238"/>
            <a:ext cx="8947150" cy="93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9" name="Rectangle 12">
            <a:extLst>
              <a:ext uri="{FF2B5EF4-FFF2-40B4-BE49-F238E27FC236}">
                <a16:creationId xmlns:a16="http://schemas.microsoft.com/office/drawing/2014/main" id="{3A384C5A-1873-4C3F-BD01-9D28E21248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59338" y="6399213"/>
            <a:ext cx="41989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GB" altLang="en-US"/>
              <a:t>J Hand Surg Am. 2018 Jan;43(1):39-53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A1D942-013C-4670-961E-ACD6B91486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1711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GB" dirty="0"/>
              <a:t>Lowest Revision rates!!</a:t>
            </a:r>
          </a:p>
        </p:txBody>
      </p:sp>
      <p:pic>
        <p:nvPicPr>
          <p:cNvPr id="58371" name="Picture 7">
            <a:extLst>
              <a:ext uri="{FF2B5EF4-FFF2-40B4-BE49-F238E27FC236}">
                <a16:creationId xmlns:a16="http://schemas.microsoft.com/office/drawing/2014/main" id="{0571A2AA-5CFE-4B3F-8112-2C7BD8D521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50" y="1052513"/>
            <a:ext cx="4565650" cy="410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2" name="Picture 8">
            <a:extLst>
              <a:ext uri="{FF2B5EF4-FFF2-40B4-BE49-F238E27FC236}">
                <a16:creationId xmlns:a16="http://schemas.microsoft.com/office/drawing/2014/main" id="{4898B564-D55A-4562-B236-8585FE100E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0" y="2755900"/>
            <a:ext cx="4565650" cy="4030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6470DCB4-00A4-40B0-96D2-D77CA43A42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60419" name="Content Placeholder 7">
            <a:extLst>
              <a:ext uri="{FF2B5EF4-FFF2-40B4-BE49-F238E27FC236}">
                <a16:creationId xmlns:a16="http://schemas.microsoft.com/office/drawing/2014/main" id="{640BEB77-CE65-48DB-A4C6-9B01096436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altLang="en-US" dirty="0"/>
              <a:t>30 articles (1940 – 2015)</a:t>
            </a:r>
          </a:p>
          <a:p>
            <a:r>
              <a:rPr lang="en-GB" altLang="en-US" dirty="0"/>
              <a:t>727 patients</a:t>
            </a:r>
          </a:p>
          <a:p>
            <a:r>
              <a:rPr lang="en-GB" altLang="en-US" dirty="0"/>
              <a:t>Revision rate  0 – 29%</a:t>
            </a:r>
          </a:p>
          <a:p>
            <a:r>
              <a:rPr lang="en-GB" altLang="en-US" dirty="0"/>
              <a:t>Combined excellent results 85%</a:t>
            </a:r>
          </a:p>
          <a:p>
            <a:endParaRPr lang="en-GB" altLang="en-US" dirty="0"/>
          </a:p>
          <a:p>
            <a:r>
              <a:rPr lang="en-GB" altLang="en-US" dirty="0"/>
              <a:t>No evidence 1 implant over another</a:t>
            </a:r>
          </a:p>
          <a:p>
            <a:pPr lvl="1"/>
            <a:r>
              <a:rPr lang="en-GB" altLang="en-US" dirty="0"/>
              <a:t>Proviso</a:t>
            </a:r>
          </a:p>
          <a:p>
            <a:pPr lvl="1"/>
            <a:r>
              <a:rPr lang="en-GB" altLang="en-US" dirty="0" err="1"/>
              <a:t>Sillicone</a:t>
            </a:r>
            <a:r>
              <a:rPr lang="en-GB" altLang="en-US" dirty="0"/>
              <a:t> biomechanically and biologically inferior </a:t>
            </a:r>
          </a:p>
        </p:txBody>
      </p:sp>
      <p:pic>
        <p:nvPicPr>
          <p:cNvPr id="60420" name="Content Placeholder 4">
            <a:extLst>
              <a:ext uri="{FF2B5EF4-FFF2-40B4-BE49-F238E27FC236}">
                <a16:creationId xmlns:a16="http://schemas.microsoft.com/office/drawing/2014/main" id="{FE715DC3-A1B9-4989-A1EA-622CCAA6D8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388" y="92075"/>
            <a:ext cx="9039225" cy="1036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21" name="Rectangle 9">
            <a:extLst>
              <a:ext uri="{FF2B5EF4-FFF2-40B4-BE49-F238E27FC236}">
                <a16:creationId xmlns:a16="http://schemas.microsoft.com/office/drawing/2014/main" id="{47B14950-6B0C-4085-BF8A-E0C623D76A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40425" y="6488113"/>
            <a:ext cx="32956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GB" altLang="en-US"/>
              <a:t>JBJS Rev. 2016 Oct 18;4(10).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86D5AA2-795B-4291-96FF-A9ECB3AB6864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534" y="763588"/>
            <a:ext cx="4602163" cy="607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6024" name="Title 1">
            <a:extLst>
              <a:ext uri="{FF2B5EF4-FFF2-40B4-BE49-F238E27FC236}">
                <a16:creationId xmlns:a16="http://schemas.microsoft.com/office/drawing/2014/main" id="{CED0F68C-FE5B-4C05-9E52-CEDA832BB6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2064" y="31750"/>
            <a:ext cx="7377112" cy="811212"/>
          </a:xfrm>
        </p:spPr>
        <p:txBody>
          <a:bodyPr/>
          <a:lstStyle/>
          <a:p>
            <a:pPr eaLnBrk="1" hangingPunct="1">
              <a:defRPr/>
            </a:pPr>
            <a:r>
              <a:rPr lang="en-GB" dirty="0"/>
              <a:t>45 YO manual worker</a:t>
            </a: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BFBAC8D3-9269-42D2-9963-11A9FD43CC86}"/>
              </a:ext>
            </a:extLst>
          </p:cNvPr>
          <p:cNvSpPr/>
          <p:nvPr/>
        </p:nvSpPr>
        <p:spPr>
          <a:xfrm>
            <a:off x="6920069" y="4509120"/>
            <a:ext cx="599117" cy="485047"/>
          </a:xfrm>
          <a:custGeom>
            <a:avLst/>
            <a:gdLst>
              <a:gd name="connsiteX0" fmla="*/ 324797 w 599117"/>
              <a:gd name="connsiteY0" fmla="*/ 0 h 485047"/>
              <a:gd name="connsiteX1" fmla="*/ 59621 w 599117"/>
              <a:gd name="connsiteY1" fmla="*/ 164592 h 485047"/>
              <a:gd name="connsiteX2" fmla="*/ 4757 w 599117"/>
              <a:gd name="connsiteY2" fmla="*/ 402336 h 485047"/>
              <a:gd name="connsiteX3" fmla="*/ 141917 w 599117"/>
              <a:gd name="connsiteY3" fmla="*/ 484632 h 485047"/>
              <a:gd name="connsiteX4" fmla="*/ 599117 w 599117"/>
              <a:gd name="connsiteY4" fmla="*/ 374904 h 485047"/>
              <a:gd name="connsiteX5" fmla="*/ 599117 w 599117"/>
              <a:gd name="connsiteY5" fmla="*/ 374904 h 485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99117" h="485047">
                <a:moveTo>
                  <a:pt x="324797" y="0"/>
                </a:moveTo>
                <a:cubicBezTo>
                  <a:pt x="218879" y="48768"/>
                  <a:pt x="112961" y="97536"/>
                  <a:pt x="59621" y="164592"/>
                </a:cubicBezTo>
                <a:cubicBezTo>
                  <a:pt x="6281" y="231648"/>
                  <a:pt x="-8959" y="348996"/>
                  <a:pt x="4757" y="402336"/>
                </a:cubicBezTo>
                <a:cubicBezTo>
                  <a:pt x="18473" y="455676"/>
                  <a:pt x="42857" y="489204"/>
                  <a:pt x="141917" y="484632"/>
                </a:cubicBezTo>
                <a:cubicBezTo>
                  <a:pt x="240977" y="480060"/>
                  <a:pt x="599117" y="374904"/>
                  <a:pt x="599117" y="374904"/>
                </a:cubicBezTo>
                <a:lnTo>
                  <a:pt x="599117" y="374904"/>
                </a:lnTo>
              </a:path>
            </a:pathLst>
          </a:custGeom>
          <a:noFill/>
          <a:ln w="57150">
            <a:solidFill>
              <a:schemeClr val="bg2">
                <a:lumMod val="50000"/>
                <a:lumOff val="50000"/>
                <a:alpha val="41961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543BEAFB-D813-4270-B3B2-E498B73A0480}"/>
              </a:ext>
            </a:extLst>
          </p:cNvPr>
          <p:cNvSpPr/>
          <p:nvPr/>
        </p:nvSpPr>
        <p:spPr>
          <a:xfrm>
            <a:off x="6642894" y="4534141"/>
            <a:ext cx="277175" cy="460026"/>
          </a:xfrm>
          <a:custGeom>
            <a:avLst/>
            <a:gdLst>
              <a:gd name="connsiteX0" fmla="*/ 347472 w 347472"/>
              <a:gd name="connsiteY0" fmla="*/ 484632 h 484632"/>
              <a:gd name="connsiteX1" fmla="*/ 219456 w 347472"/>
              <a:gd name="connsiteY1" fmla="*/ 457200 h 484632"/>
              <a:gd name="connsiteX2" fmla="*/ 109728 w 347472"/>
              <a:gd name="connsiteY2" fmla="*/ 347472 h 484632"/>
              <a:gd name="connsiteX3" fmla="*/ 27432 w 347472"/>
              <a:gd name="connsiteY3" fmla="*/ 210312 h 484632"/>
              <a:gd name="connsiteX4" fmla="*/ 0 w 347472"/>
              <a:gd name="connsiteY4" fmla="*/ 0 h 4846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7472" h="484632">
                <a:moveTo>
                  <a:pt x="347472" y="484632"/>
                </a:moveTo>
                <a:cubicBezTo>
                  <a:pt x="303276" y="482346"/>
                  <a:pt x="259080" y="480060"/>
                  <a:pt x="219456" y="457200"/>
                </a:cubicBezTo>
                <a:cubicBezTo>
                  <a:pt x="179832" y="434340"/>
                  <a:pt x="141732" y="388620"/>
                  <a:pt x="109728" y="347472"/>
                </a:cubicBezTo>
                <a:cubicBezTo>
                  <a:pt x="77724" y="306324"/>
                  <a:pt x="45720" y="268224"/>
                  <a:pt x="27432" y="210312"/>
                </a:cubicBezTo>
                <a:cubicBezTo>
                  <a:pt x="9144" y="152400"/>
                  <a:pt x="4572" y="76200"/>
                  <a:pt x="0" y="0"/>
                </a:cubicBezTo>
              </a:path>
            </a:pathLst>
          </a:custGeom>
          <a:noFill/>
          <a:ln w="57150">
            <a:solidFill>
              <a:schemeClr val="bg2">
                <a:lumMod val="50000"/>
                <a:lumOff val="50000"/>
                <a:alpha val="23137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180F69A5-0BC5-47A2-BDCA-6CFA68034348}"/>
              </a:ext>
            </a:extLst>
          </p:cNvPr>
          <p:cNvSpPr/>
          <p:nvPr/>
        </p:nvSpPr>
        <p:spPr>
          <a:xfrm>
            <a:off x="6439967" y="3429000"/>
            <a:ext cx="202927" cy="574954"/>
          </a:xfrm>
          <a:custGeom>
            <a:avLst/>
            <a:gdLst>
              <a:gd name="connsiteX0" fmla="*/ 1759 w 202927"/>
              <a:gd name="connsiteY0" fmla="*/ 574954 h 574954"/>
              <a:gd name="connsiteX1" fmla="*/ 1759 w 202927"/>
              <a:gd name="connsiteY1" fmla="*/ 382930 h 574954"/>
              <a:gd name="connsiteX2" fmla="*/ 20047 w 202927"/>
              <a:gd name="connsiteY2" fmla="*/ 163474 h 574954"/>
              <a:gd name="connsiteX3" fmla="*/ 47479 w 202927"/>
              <a:gd name="connsiteY3" fmla="*/ 53746 h 574954"/>
              <a:gd name="connsiteX4" fmla="*/ 102343 w 202927"/>
              <a:gd name="connsiteY4" fmla="*/ 8026 h 574954"/>
              <a:gd name="connsiteX5" fmla="*/ 148063 w 202927"/>
              <a:gd name="connsiteY5" fmla="*/ 17170 h 574954"/>
              <a:gd name="connsiteX6" fmla="*/ 184639 w 202927"/>
              <a:gd name="connsiteY6" fmla="*/ 172618 h 574954"/>
              <a:gd name="connsiteX7" fmla="*/ 202927 w 202927"/>
              <a:gd name="connsiteY7" fmla="*/ 355498 h 5749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02927" h="574954">
                <a:moveTo>
                  <a:pt x="1759" y="574954"/>
                </a:moveTo>
                <a:cubicBezTo>
                  <a:pt x="235" y="513232"/>
                  <a:pt x="-1289" y="451510"/>
                  <a:pt x="1759" y="382930"/>
                </a:cubicBezTo>
                <a:cubicBezTo>
                  <a:pt x="4807" y="314350"/>
                  <a:pt x="12427" y="218338"/>
                  <a:pt x="20047" y="163474"/>
                </a:cubicBezTo>
                <a:cubicBezTo>
                  <a:pt x="27667" y="108610"/>
                  <a:pt x="33763" y="79654"/>
                  <a:pt x="47479" y="53746"/>
                </a:cubicBezTo>
                <a:cubicBezTo>
                  <a:pt x="61195" y="27838"/>
                  <a:pt x="85579" y="14122"/>
                  <a:pt x="102343" y="8026"/>
                </a:cubicBezTo>
                <a:cubicBezTo>
                  <a:pt x="119107" y="1930"/>
                  <a:pt x="134347" y="-10262"/>
                  <a:pt x="148063" y="17170"/>
                </a:cubicBezTo>
                <a:cubicBezTo>
                  <a:pt x="161779" y="44602"/>
                  <a:pt x="175495" y="116230"/>
                  <a:pt x="184639" y="172618"/>
                </a:cubicBezTo>
                <a:cubicBezTo>
                  <a:pt x="193783" y="229006"/>
                  <a:pt x="198355" y="292252"/>
                  <a:pt x="202927" y="355498"/>
                </a:cubicBezTo>
              </a:path>
            </a:pathLst>
          </a:custGeom>
          <a:noFill/>
          <a:ln w="38100">
            <a:solidFill>
              <a:schemeClr val="tx1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7ADF9792-19BB-469C-9794-5C78D586D290}"/>
              </a:ext>
            </a:extLst>
          </p:cNvPr>
          <p:cNvSpPr/>
          <p:nvPr/>
        </p:nvSpPr>
        <p:spPr>
          <a:xfrm>
            <a:off x="5138928" y="3404553"/>
            <a:ext cx="1444752" cy="536511"/>
          </a:xfrm>
          <a:custGeom>
            <a:avLst/>
            <a:gdLst>
              <a:gd name="connsiteX0" fmla="*/ 0 w 1444752"/>
              <a:gd name="connsiteY0" fmla="*/ 536511 h 536511"/>
              <a:gd name="connsiteX1" fmla="*/ 402336 w 1444752"/>
              <a:gd name="connsiteY1" fmla="*/ 518223 h 536511"/>
              <a:gd name="connsiteX2" fmla="*/ 740664 w 1444752"/>
              <a:gd name="connsiteY2" fmla="*/ 426783 h 536511"/>
              <a:gd name="connsiteX3" fmla="*/ 859536 w 1444752"/>
              <a:gd name="connsiteY3" fmla="*/ 326199 h 536511"/>
              <a:gd name="connsiteX4" fmla="*/ 960120 w 1444752"/>
              <a:gd name="connsiteY4" fmla="*/ 143319 h 536511"/>
              <a:gd name="connsiteX5" fmla="*/ 1051560 w 1444752"/>
              <a:gd name="connsiteY5" fmla="*/ 70167 h 536511"/>
              <a:gd name="connsiteX6" fmla="*/ 1289304 w 1444752"/>
              <a:gd name="connsiteY6" fmla="*/ 6159 h 536511"/>
              <a:gd name="connsiteX7" fmla="*/ 1444752 w 1444752"/>
              <a:gd name="connsiteY7" fmla="*/ 6159 h 5365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44752" h="536511">
                <a:moveTo>
                  <a:pt x="0" y="536511"/>
                </a:moveTo>
                <a:cubicBezTo>
                  <a:pt x="139446" y="536511"/>
                  <a:pt x="278892" y="536511"/>
                  <a:pt x="402336" y="518223"/>
                </a:cubicBezTo>
                <a:cubicBezTo>
                  <a:pt x="525780" y="499935"/>
                  <a:pt x="664464" y="458787"/>
                  <a:pt x="740664" y="426783"/>
                </a:cubicBezTo>
                <a:cubicBezTo>
                  <a:pt x="816864" y="394779"/>
                  <a:pt x="822960" y="373443"/>
                  <a:pt x="859536" y="326199"/>
                </a:cubicBezTo>
                <a:cubicBezTo>
                  <a:pt x="896112" y="278955"/>
                  <a:pt x="928116" y="185991"/>
                  <a:pt x="960120" y="143319"/>
                </a:cubicBezTo>
                <a:cubicBezTo>
                  <a:pt x="992124" y="100647"/>
                  <a:pt x="996696" y="93027"/>
                  <a:pt x="1051560" y="70167"/>
                </a:cubicBezTo>
                <a:cubicBezTo>
                  <a:pt x="1106424" y="47307"/>
                  <a:pt x="1223772" y="16827"/>
                  <a:pt x="1289304" y="6159"/>
                </a:cubicBezTo>
                <a:cubicBezTo>
                  <a:pt x="1354836" y="-4509"/>
                  <a:pt x="1399794" y="825"/>
                  <a:pt x="1444752" y="6159"/>
                </a:cubicBezTo>
              </a:path>
            </a:pathLst>
          </a:custGeom>
          <a:noFill/>
          <a:ln w="57150">
            <a:solidFill>
              <a:schemeClr val="tx1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67172F-94FB-4ABF-96FB-9CC07870B63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52925" y="763588"/>
            <a:ext cx="4778375" cy="609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C13A0D7-9D4F-4F33-87F3-EEE5EDFE57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3990" y="772449"/>
            <a:ext cx="3632085" cy="2722625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7DB76B4-5228-4CBC-A35D-73D945A81C9D}"/>
              </a:ext>
            </a:extLst>
          </p:cNvPr>
          <p:cNvCxnSpPr>
            <a:cxnSpLocks/>
          </p:cNvCxnSpPr>
          <p:nvPr/>
        </p:nvCxnSpPr>
        <p:spPr>
          <a:xfrm flipV="1">
            <a:off x="2339752" y="3404553"/>
            <a:ext cx="0" cy="599402"/>
          </a:xfrm>
          <a:prstGeom prst="line">
            <a:avLst/>
          </a:prstGeom>
          <a:ln w="57150">
            <a:headEnd type="arrow" w="med" len="med"/>
            <a:tailEnd type="arrow" w="med" len="med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59619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Title 1">
            <a:extLst>
              <a:ext uri="{FF2B5EF4-FFF2-40B4-BE49-F238E27FC236}">
                <a16:creationId xmlns:a16="http://schemas.microsoft.com/office/drawing/2014/main" id="{82A70947-5D08-41C4-9A70-963867F0FE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 dirty="0"/>
              <a:t>Kocher</a:t>
            </a:r>
            <a:br>
              <a:rPr lang="en-GB" dirty="0"/>
            </a:br>
            <a:r>
              <a:rPr lang="en-GB" sz="2700" dirty="0"/>
              <a:t>Posterolateral</a:t>
            </a:r>
          </a:p>
        </p:txBody>
      </p:sp>
      <p:sp>
        <p:nvSpPr>
          <p:cNvPr id="34819" name="Rectangle 3">
            <a:extLst>
              <a:ext uri="{FF2B5EF4-FFF2-40B4-BE49-F238E27FC236}">
                <a16:creationId xmlns:a16="http://schemas.microsoft.com/office/drawing/2014/main" id="{10666FBB-E729-4DC2-AF56-3A53187C0C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6488113"/>
            <a:ext cx="6858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F9F9F9"/>
              </a:buClr>
              <a:buSzPct val="65000"/>
              <a:buFont typeface="Wingdings 2" panose="05020102010507070707" pitchFamily="18" charset="2"/>
              <a:buChar char="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80000"/>
              <a:buFont typeface="Wingdings 2" panose="05020102010507070707" pitchFamily="18" charset="2"/>
              <a:buChar char="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95000"/>
              <a:buFont typeface="Wingdings" panose="05000000000000000000" pitchFamily="2" charset="2"/>
              <a:buChar char="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100000"/>
              <a:buFont typeface="Wingdings 3" panose="05040102010807070707" pitchFamily="18" charset="2"/>
              <a:buChar char="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1800"/>
              <a:t>Clin ortho and related research; (370), January 2000, pp 19-33;</a:t>
            </a:r>
          </a:p>
        </p:txBody>
      </p:sp>
      <p:pic>
        <p:nvPicPr>
          <p:cNvPr id="1032" name="Picture 8" descr="Graphic">
            <a:extLst>
              <a:ext uri="{FF2B5EF4-FFF2-40B4-BE49-F238E27FC236}">
                <a16:creationId xmlns:a16="http://schemas.microsoft.com/office/drawing/2014/main" id="{39EEE8A2-A968-4CD3-8F4F-1A16421013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5925" y="1317625"/>
            <a:ext cx="6624638" cy="526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icture 10" descr="Graphic">
            <a:extLst>
              <a:ext uri="{FF2B5EF4-FFF2-40B4-BE49-F238E27FC236}">
                <a16:creationId xmlns:a16="http://schemas.microsoft.com/office/drawing/2014/main" id="{6CB8B190-9FE8-46A4-983C-EF379B3410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03438" y="1276350"/>
            <a:ext cx="6862762" cy="522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D8048CC-E10C-4138-A9C0-FEFCB206CA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50" y="12463"/>
            <a:ext cx="3589839" cy="248590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41E7F30-04A4-42F5-A789-B464C335F56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31583" y="0"/>
            <a:ext cx="2994273" cy="219440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itle 2">
            <a:extLst>
              <a:ext uri="{FF2B5EF4-FFF2-40B4-BE49-F238E27FC236}">
                <a16:creationId xmlns:a16="http://schemas.microsoft.com/office/drawing/2014/main" id="{0FF5C3B6-BB35-4B37-9094-8F4B81B65A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576" y="-64781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GB" dirty="0"/>
              <a:t>Lateral intervals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8C063C9-09D4-4465-9B06-0264DC6B7D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950" y="844550"/>
            <a:ext cx="6935788" cy="4738688"/>
          </a:xfrm>
        </p:spPr>
        <p:txBody>
          <a:bodyPr/>
          <a:lstStyle/>
          <a:p>
            <a:r>
              <a:rPr lang="en-GB" altLang="en-US" dirty="0">
                <a:solidFill>
                  <a:srgbClr val="92D050"/>
                </a:solidFill>
              </a:rPr>
              <a:t>Kocher</a:t>
            </a:r>
          </a:p>
          <a:p>
            <a:pPr lvl="2"/>
            <a:r>
              <a:rPr lang="en-GB" altLang="en-US" dirty="0"/>
              <a:t>between </a:t>
            </a:r>
            <a:r>
              <a:rPr lang="en-GB" altLang="en-US" dirty="0" err="1"/>
              <a:t>anconeus</a:t>
            </a:r>
            <a:r>
              <a:rPr lang="en-GB" altLang="en-US" dirty="0"/>
              <a:t> and ECU </a:t>
            </a:r>
          </a:p>
          <a:p>
            <a:r>
              <a:rPr lang="en-GB" altLang="en-US" dirty="0">
                <a:solidFill>
                  <a:srgbClr val="00B0F0"/>
                </a:solidFill>
              </a:rPr>
              <a:t>Kaplan</a:t>
            </a:r>
            <a:r>
              <a:rPr lang="en-GB" altLang="en-US" dirty="0"/>
              <a:t> </a:t>
            </a:r>
          </a:p>
          <a:p>
            <a:pPr lvl="2"/>
            <a:r>
              <a:rPr lang="en-GB" altLang="en-US" dirty="0"/>
              <a:t>between ERCB and EDC 	</a:t>
            </a:r>
          </a:p>
          <a:p>
            <a:r>
              <a:rPr lang="en-GB" altLang="en-US" dirty="0">
                <a:solidFill>
                  <a:srgbClr val="FFC000"/>
                </a:solidFill>
              </a:rPr>
              <a:t>EDC Split</a:t>
            </a:r>
          </a:p>
          <a:p>
            <a:endParaRPr lang="en-GB" altLang="en-US" dirty="0">
              <a:solidFill>
                <a:srgbClr val="00B0F0"/>
              </a:solidFill>
            </a:endParaRPr>
          </a:p>
          <a:p>
            <a:endParaRPr lang="en-GB" altLang="en-US" dirty="0"/>
          </a:p>
        </p:txBody>
      </p:sp>
      <p:pic>
        <p:nvPicPr>
          <p:cNvPr id="36869" name="Picture 6" descr="Graphic">
            <a:extLst>
              <a:ext uri="{FF2B5EF4-FFF2-40B4-BE49-F238E27FC236}">
                <a16:creationId xmlns:a16="http://schemas.microsoft.com/office/drawing/2014/main" id="{E92E9A84-4CC3-48E6-9506-1D2C43988F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75313" y="4017963"/>
            <a:ext cx="3357562" cy="2493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Freeform 5">
            <a:extLst>
              <a:ext uri="{FF2B5EF4-FFF2-40B4-BE49-F238E27FC236}">
                <a16:creationId xmlns:a16="http://schemas.microsoft.com/office/drawing/2014/main" id="{79BFB2BD-2731-4160-9A01-73D63BF0AFFB}"/>
              </a:ext>
            </a:extLst>
          </p:cNvPr>
          <p:cNvSpPr/>
          <p:nvPr/>
        </p:nvSpPr>
        <p:spPr bwMode="auto">
          <a:xfrm>
            <a:off x="6786578" y="5583056"/>
            <a:ext cx="990269" cy="500042"/>
          </a:xfrm>
          <a:custGeom>
            <a:avLst/>
            <a:gdLst>
              <a:gd name="connsiteX0" fmla="*/ 0 w 1418897"/>
              <a:gd name="connsiteY0" fmla="*/ 0 h 772510"/>
              <a:gd name="connsiteX1" fmla="*/ 283779 w 1418897"/>
              <a:gd name="connsiteY1" fmla="*/ 141889 h 772510"/>
              <a:gd name="connsiteX2" fmla="*/ 898634 w 1418897"/>
              <a:gd name="connsiteY2" fmla="*/ 488731 h 772510"/>
              <a:gd name="connsiteX3" fmla="*/ 1418897 w 1418897"/>
              <a:gd name="connsiteY3" fmla="*/ 772510 h 772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18897" h="772510">
                <a:moveTo>
                  <a:pt x="0" y="0"/>
                </a:moveTo>
                <a:cubicBezTo>
                  <a:pt x="67003" y="30217"/>
                  <a:pt x="134007" y="60434"/>
                  <a:pt x="283779" y="141889"/>
                </a:cubicBezTo>
                <a:cubicBezTo>
                  <a:pt x="433551" y="223344"/>
                  <a:pt x="709448" y="383627"/>
                  <a:pt x="898634" y="488731"/>
                </a:cubicBezTo>
                <a:cubicBezTo>
                  <a:pt x="1087820" y="593835"/>
                  <a:pt x="1253358" y="683172"/>
                  <a:pt x="1418897" y="772510"/>
                </a:cubicBezTo>
              </a:path>
            </a:pathLst>
          </a:custGeom>
          <a:solidFill>
            <a:schemeClr val="accent1"/>
          </a:solidFill>
          <a:ln w="38100" cap="flat" cmpd="sng" algn="ctr">
            <a:solidFill>
              <a:srgbClr val="92D050"/>
            </a:solidFill>
            <a:prstDash val="solid"/>
            <a:round/>
            <a:headEnd type="none" w="med" len="med"/>
            <a:tailEnd type="none" w="med" len="med"/>
          </a:ln>
          <a:effectLst>
            <a:glow rad="101600">
              <a:srgbClr val="92D050">
                <a:alpha val="60000"/>
              </a:srgbClr>
            </a:glo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/>
          <a:lstStyle/>
          <a:p>
            <a:pPr eaLnBrk="1" hangingPunct="1">
              <a:defRPr/>
            </a:pPr>
            <a:endParaRPr lang="en-GB" sz="2400">
              <a:latin typeface="Times New Roman" charset="0"/>
              <a:cs typeface="+mn-cs"/>
            </a:endParaRP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3149B148-B5C0-4805-84E1-61FF9404BCA1}"/>
              </a:ext>
            </a:extLst>
          </p:cNvPr>
          <p:cNvSpPr/>
          <p:nvPr/>
        </p:nvSpPr>
        <p:spPr bwMode="auto">
          <a:xfrm>
            <a:off x="6786578" y="5297304"/>
            <a:ext cx="1214446" cy="142876"/>
          </a:xfrm>
          <a:custGeom>
            <a:avLst/>
            <a:gdLst>
              <a:gd name="connsiteX0" fmla="*/ 0 w 1529255"/>
              <a:gd name="connsiteY0" fmla="*/ 0 h 110359"/>
              <a:gd name="connsiteX1" fmla="*/ 441434 w 1529255"/>
              <a:gd name="connsiteY1" fmla="*/ 47297 h 110359"/>
              <a:gd name="connsiteX2" fmla="*/ 804041 w 1529255"/>
              <a:gd name="connsiteY2" fmla="*/ 63062 h 110359"/>
              <a:gd name="connsiteX3" fmla="*/ 1213945 w 1529255"/>
              <a:gd name="connsiteY3" fmla="*/ 78828 h 110359"/>
              <a:gd name="connsiteX4" fmla="*/ 1529255 w 1529255"/>
              <a:gd name="connsiteY4" fmla="*/ 110359 h 110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29255" h="110359">
                <a:moveTo>
                  <a:pt x="0" y="0"/>
                </a:moveTo>
                <a:cubicBezTo>
                  <a:pt x="153713" y="18393"/>
                  <a:pt x="307427" y="36787"/>
                  <a:pt x="441434" y="47297"/>
                </a:cubicBezTo>
                <a:cubicBezTo>
                  <a:pt x="575441" y="57807"/>
                  <a:pt x="804041" y="63062"/>
                  <a:pt x="804041" y="63062"/>
                </a:cubicBezTo>
                <a:cubicBezTo>
                  <a:pt x="932793" y="68317"/>
                  <a:pt x="1093076" y="70945"/>
                  <a:pt x="1213945" y="78828"/>
                </a:cubicBezTo>
                <a:cubicBezTo>
                  <a:pt x="1334814" y="86711"/>
                  <a:pt x="1432034" y="98535"/>
                  <a:pt x="1529255" y="110359"/>
                </a:cubicBezTo>
              </a:path>
            </a:pathLst>
          </a:custGeom>
          <a:solidFill>
            <a:schemeClr val="accent1"/>
          </a:solidFill>
          <a:ln w="381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>
            <a:glow rad="101600">
              <a:schemeClr val="accent1">
                <a:lumMod val="50000"/>
                <a:alpha val="60000"/>
              </a:schemeClr>
            </a:glo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/>
          <a:lstStyle/>
          <a:p>
            <a:pPr eaLnBrk="1" hangingPunct="1">
              <a:defRPr/>
            </a:pPr>
            <a:endParaRPr lang="en-GB" sz="2400">
              <a:latin typeface="Times New Roman" charset="0"/>
              <a:cs typeface="+mn-cs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0323D41-647E-4C2D-B9CC-A45C6367639B}"/>
              </a:ext>
            </a:extLst>
          </p:cNvPr>
          <p:cNvCxnSpPr/>
          <p:nvPr/>
        </p:nvCxnSpPr>
        <p:spPr>
          <a:xfrm>
            <a:off x="6670621" y="5332369"/>
            <a:ext cx="1438179" cy="327134"/>
          </a:xfrm>
          <a:prstGeom prst="line">
            <a:avLst/>
          </a:prstGeom>
          <a:ln w="57150">
            <a:solidFill>
              <a:srgbClr val="FFC000"/>
            </a:solidFill>
          </a:ln>
          <a:effectLst>
            <a:glow rad="101600">
              <a:srgbClr val="FFC000">
                <a:alpha val="60000"/>
              </a:srgbClr>
            </a:glo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885" name="Rectangle 3">
            <a:extLst>
              <a:ext uri="{FF2B5EF4-FFF2-40B4-BE49-F238E27FC236}">
                <a16:creationId xmlns:a16="http://schemas.microsoft.com/office/drawing/2014/main" id="{EFA8E33E-E171-45A7-8343-49537D4D42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6488113"/>
            <a:ext cx="6858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F9F9F9"/>
              </a:buClr>
              <a:buSzPct val="65000"/>
              <a:buFont typeface="Wingdings 2" panose="05020102010507070707" pitchFamily="18" charset="2"/>
              <a:buChar char="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80000"/>
              <a:buFont typeface="Wingdings 2" panose="05020102010507070707" pitchFamily="18" charset="2"/>
              <a:buChar char="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95000"/>
              <a:buFont typeface="Wingdings" panose="05000000000000000000" pitchFamily="2" charset="2"/>
              <a:buChar char="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100000"/>
              <a:buFont typeface="Wingdings 3" panose="05040102010807070707" pitchFamily="18" charset="2"/>
              <a:buChar char="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1800"/>
              <a:t>Clin ortho and related research; (370), January 2000, pp 19-33</a:t>
            </a:r>
          </a:p>
        </p:txBody>
      </p:sp>
      <p:pic>
        <p:nvPicPr>
          <p:cNvPr id="14" name="Picture 4" descr="11999">
            <a:extLst>
              <a:ext uri="{FF2B5EF4-FFF2-40B4-BE49-F238E27FC236}">
                <a16:creationId xmlns:a16="http://schemas.microsoft.com/office/drawing/2014/main" id="{13104E71-F276-4056-BB8C-D6101D38D4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5531552"/>
            <a:ext cx="1000100" cy="13264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>
            <a:extLst>
              <a:ext uri="{FF2B5EF4-FFF2-40B4-BE49-F238E27FC236}">
                <a16:creationId xmlns:a16="http://schemas.microsoft.com/office/drawing/2014/main" id="{D711FE47-6EC7-46E2-AF12-101B52290C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GB"/>
              <a:t>Radial head</a:t>
            </a:r>
            <a:br>
              <a:rPr lang="en-GB"/>
            </a:br>
            <a:r>
              <a:rPr lang="en-GB"/>
              <a:t>Classification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9397A62-0EDF-47CC-B1AA-7C4492601C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981200"/>
            <a:ext cx="8458200" cy="4233863"/>
          </a:xfrm>
        </p:spPr>
        <p:txBody>
          <a:bodyPr/>
          <a:lstStyle/>
          <a:p>
            <a:pPr eaLnBrk="1" hangingPunct="1"/>
            <a:r>
              <a:rPr lang="en-GB" altLang="en-US" b="1"/>
              <a:t>Mason Classification (1954)</a:t>
            </a:r>
          </a:p>
          <a:p>
            <a:pPr eaLnBrk="1" hangingPunct="1"/>
            <a:r>
              <a:rPr lang="en-GB" altLang="en-US" b="1"/>
              <a:t>3 types</a:t>
            </a:r>
          </a:p>
          <a:p>
            <a:pPr lvl="2" eaLnBrk="1" hangingPunct="1">
              <a:buFontTx/>
              <a:buNone/>
            </a:pPr>
            <a:r>
              <a:rPr lang="en-GB" altLang="en-US"/>
              <a:t>1. Undisplaced fracture (&lt;2mm)</a:t>
            </a:r>
          </a:p>
          <a:p>
            <a:pPr lvl="2" eaLnBrk="1" hangingPunct="1">
              <a:buFontTx/>
              <a:buNone/>
            </a:pPr>
            <a:r>
              <a:rPr lang="en-GB" altLang="en-US"/>
              <a:t>2. Marginal or rim fracture, displaced</a:t>
            </a:r>
          </a:p>
          <a:p>
            <a:pPr lvl="2" eaLnBrk="1" hangingPunct="1">
              <a:buFontTx/>
              <a:buNone/>
            </a:pPr>
            <a:r>
              <a:rPr lang="en-GB" altLang="en-US"/>
              <a:t>3. Multifragmentary fracture involving whole head</a:t>
            </a:r>
          </a:p>
          <a:p>
            <a:pPr eaLnBrk="1" hangingPunct="1"/>
            <a:endParaRPr lang="en-GB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bldLvl="3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A771E-9015-4D33-8A03-E160A5818A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45059" name="Content Placeholder 3" descr="Screen Clipping">
            <a:extLst>
              <a:ext uri="{FF2B5EF4-FFF2-40B4-BE49-F238E27FC236}">
                <a16:creationId xmlns:a16="http://schemas.microsoft.com/office/drawing/2014/main" id="{859EA1E4-A3C4-41DC-949D-15C431EE751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57200" y="20638"/>
            <a:ext cx="8229600" cy="2076450"/>
          </a:xfrm>
        </p:spPr>
      </p:pic>
      <p:pic>
        <p:nvPicPr>
          <p:cNvPr id="45060" name="Picture 4" descr="Screen Clipping">
            <a:extLst>
              <a:ext uri="{FF2B5EF4-FFF2-40B4-BE49-F238E27FC236}">
                <a16:creationId xmlns:a16="http://schemas.microsoft.com/office/drawing/2014/main" id="{E9F1D9FF-4A73-402A-A576-11AEC0589F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750" y="2097088"/>
            <a:ext cx="9144000" cy="339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Screen Clipping">
            <a:extLst>
              <a:ext uri="{FF2B5EF4-FFF2-40B4-BE49-F238E27FC236}">
                <a16:creationId xmlns:a16="http://schemas.microsoft.com/office/drawing/2014/main" id="{63BAF1D0-F04E-44BD-82F4-D96D71FCC0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87450" y="2339975"/>
            <a:ext cx="6424613" cy="430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2" name="Rectangle 6">
            <a:extLst>
              <a:ext uri="{FF2B5EF4-FFF2-40B4-BE49-F238E27FC236}">
                <a16:creationId xmlns:a16="http://schemas.microsoft.com/office/drawing/2014/main" id="{795AE02C-83D3-4AD5-B058-7F68EF601F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67288" y="6459538"/>
            <a:ext cx="42116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/>
              <a:t>J Bone Joint Surg Am. 2014;96:387-93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851748D-32F9-4595-B4C6-1FD61556A8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54793" y="1006367"/>
            <a:ext cx="2678112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34" name="Title 2">
            <a:extLst>
              <a:ext uri="{FF2B5EF4-FFF2-40B4-BE49-F238E27FC236}">
                <a16:creationId xmlns:a16="http://schemas.microsoft.com/office/drawing/2014/main" id="{0FF5C3B6-BB35-4B37-9094-8F4B81B65A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576" y="-64781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GB" dirty="0"/>
              <a:t>Lateral intervals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8C063C9-09D4-4465-9B06-0264DC6B7D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950" y="844550"/>
            <a:ext cx="6935788" cy="4738688"/>
          </a:xfrm>
        </p:spPr>
        <p:txBody>
          <a:bodyPr/>
          <a:lstStyle/>
          <a:p>
            <a:r>
              <a:rPr lang="en-GB" altLang="en-US" dirty="0">
                <a:solidFill>
                  <a:srgbClr val="92D050"/>
                </a:solidFill>
              </a:rPr>
              <a:t>Kocher</a:t>
            </a:r>
          </a:p>
          <a:p>
            <a:pPr lvl="1"/>
            <a:r>
              <a:rPr lang="en-GB" altLang="en-US" dirty="0">
                <a:solidFill>
                  <a:schemeClr val="bg1"/>
                </a:solidFill>
              </a:rPr>
              <a:t>LUCL</a:t>
            </a:r>
          </a:p>
          <a:p>
            <a:pPr lvl="1"/>
            <a:r>
              <a:rPr lang="en-GB" altLang="en-US" u="sng" dirty="0">
                <a:solidFill>
                  <a:schemeClr val="bg1"/>
                </a:solidFill>
              </a:rPr>
              <a:t>Lateral facet Coronoid</a:t>
            </a:r>
          </a:p>
          <a:p>
            <a:pPr marL="136525" indent="0">
              <a:buNone/>
            </a:pPr>
            <a:endParaRPr lang="en-GB" altLang="en-US" dirty="0">
              <a:solidFill>
                <a:srgbClr val="92D050"/>
              </a:solidFill>
            </a:endParaRPr>
          </a:p>
          <a:p>
            <a:r>
              <a:rPr lang="en-GB" altLang="en-US" dirty="0">
                <a:solidFill>
                  <a:srgbClr val="00B0F0"/>
                </a:solidFill>
              </a:rPr>
              <a:t>Kaplan</a:t>
            </a:r>
            <a:r>
              <a:rPr lang="en-GB" altLang="en-US" dirty="0"/>
              <a:t> </a:t>
            </a:r>
          </a:p>
          <a:p>
            <a:r>
              <a:rPr lang="en-GB" altLang="en-US" dirty="0">
                <a:solidFill>
                  <a:srgbClr val="FFC000"/>
                </a:solidFill>
              </a:rPr>
              <a:t>EDC Split</a:t>
            </a:r>
          </a:p>
          <a:p>
            <a:pPr lvl="1"/>
            <a:r>
              <a:rPr lang="en-GB" altLang="en-US" dirty="0">
                <a:solidFill>
                  <a:schemeClr val="bg1"/>
                </a:solidFill>
              </a:rPr>
              <a:t>PIN</a:t>
            </a:r>
          </a:p>
          <a:p>
            <a:endParaRPr lang="en-GB" altLang="en-US" dirty="0">
              <a:solidFill>
                <a:srgbClr val="00B0F0"/>
              </a:solidFill>
            </a:endParaRPr>
          </a:p>
          <a:p>
            <a:endParaRPr lang="en-GB" altLang="en-US" dirty="0"/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6267DE90-84BD-4024-934F-9A5448D46F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04216" y="3190520"/>
            <a:ext cx="4831834" cy="3324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Freeform 8">
            <a:extLst>
              <a:ext uri="{FF2B5EF4-FFF2-40B4-BE49-F238E27FC236}">
                <a16:creationId xmlns:a16="http://schemas.microsoft.com/office/drawing/2014/main" id="{928F2D8D-6E05-4C9D-86EC-4717F0708A52}"/>
              </a:ext>
            </a:extLst>
          </p:cNvPr>
          <p:cNvSpPr/>
          <p:nvPr/>
        </p:nvSpPr>
        <p:spPr bwMode="auto">
          <a:xfrm>
            <a:off x="5436096" y="4361186"/>
            <a:ext cx="2570816" cy="605332"/>
          </a:xfrm>
          <a:custGeom>
            <a:avLst/>
            <a:gdLst>
              <a:gd name="connsiteX0" fmla="*/ 55179 w 2083675"/>
              <a:gd name="connsiteY0" fmla="*/ 220717 h 496614"/>
              <a:gd name="connsiteX1" fmla="*/ 606972 w 2083675"/>
              <a:gd name="connsiteY1" fmla="*/ 78827 h 496614"/>
              <a:gd name="connsiteX2" fmla="*/ 1190296 w 2083675"/>
              <a:gd name="connsiteY2" fmla="*/ 15765 h 496614"/>
              <a:gd name="connsiteX3" fmla="*/ 1663262 w 2083675"/>
              <a:gd name="connsiteY3" fmla="*/ 173420 h 496614"/>
              <a:gd name="connsiteX4" fmla="*/ 2073165 w 2083675"/>
              <a:gd name="connsiteY4" fmla="*/ 252248 h 496614"/>
              <a:gd name="connsiteX5" fmla="*/ 1726324 w 2083675"/>
              <a:gd name="connsiteY5" fmla="*/ 425669 h 496614"/>
              <a:gd name="connsiteX6" fmla="*/ 1143000 w 2083675"/>
              <a:gd name="connsiteY6" fmla="*/ 488731 h 496614"/>
              <a:gd name="connsiteX7" fmla="*/ 638503 w 2083675"/>
              <a:gd name="connsiteY7" fmla="*/ 378372 h 496614"/>
              <a:gd name="connsiteX8" fmla="*/ 275896 w 2083675"/>
              <a:gd name="connsiteY8" fmla="*/ 315310 h 496614"/>
              <a:gd name="connsiteX9" fmla="*/ 55179 w 2083675"/>
              <a:gd name="connsiteY9" fmla="*/ 220717 h 496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83675" h="496614">
                <a:moveTo>
                  <a:pt x="55179" y="220717"/>
                </a:moveTo>
                <a:cubicBezTo>
                  <a:pt x="110358" y="181303"/>
                  <a:pt x="417786" y="112986"/>
                  <a:pt x="606972" y="78827"/>
                </a:cubicBezTo>
                <a:cubicBezTo>
                  <a:pt x="796158" y="44668"/>
                  <a:pt x="1014248" y="0"/>
                  <a:pt x="1190296" y="15765"/>
                </a:cubicBezTo>
                <a:cubicBezTo>
                  <a:pt x="1366344" y="31530"/>
                  <a:pt x="1516117" y="134006"/>
                  <a:pt x="1663262" y="173420"/>
                </a:cubicBezTo>
                <a:cubicBezTo>
                  <a:pt x="1810407" y="212834"/>
                  <a:pt x="2062655" y="210206"/>
                  <a:pt x="2073165" y="252248"/>
                </a:cubicBezTo>
                <a:cubicBezTo>
                  <a:pt x="2083675" y="294290"/>
                  <a:pt x="1881352" y="386255"/>
                  <a:pt x="1726324" y="425669"/>
                </a:cubicBezTo>
                <a:cubicBezTo>
                  <a:pt x="1571297" y="465083"/>
                  <a:pt x="1324303" y="496614"/>
                  <a:pt x="1143000" y="488731"/>
                </a:cubicBezTo>
                <a:cubicBezTo>
                  <a:pt x="961697" y="480848"/>
                  <a:pt x="783020" y="407276"/>
                  <a:pt x="638503" y="378372"/>
                </a:cubicBezTo>
                <a:cubicBezTo>
                  <a:pt x="493986" y="349469"/>
                  <a:pt x="367861" y="338958"/>
                  <a:pt x="275896" y="315310"/>
                </a:cubicBezTo>
                <a:cubicBezTo>
                  <a:pt x="183931" y="291662"/>
                  <a:pt x="0" y="260131"/>
                  <a:pt x="55179" y="220717"/>
                </a:cubicBezTo>
                <a:close/>
              </a:path>
            </a:pathLst>
          </a:custGeom>
          <a:noFill/>
          <a:ln w="381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/>
          <a:lstStyle/>
          <a:p>
            <a:pPr eaLnBrk="1" hangingPunct="1">
              <a:defRPr/>
            </a:pPr>
            <a:endParaRPr lang="en-GB" sz="2400">
              <a:latin typeface="Times New Roman" charset="0"/>
              <a:cs typeface="+mn-cs"/>
            </a:endParaRPr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232B1359-9B8A-4D4E-9974-48E45C4B4F47}"/>
              </a:ext>
            </a:extLst>
          </p:cNvPr>
          <p:cNvSpPr/>
          <p:nvPr/>
        </p:nvSpPr>
        <p:spPr bwMode="auto">
          <a:xfrm>
            <a:off x="5220072" y="4852714"/>
            <a:ext cx="1770984" cy="986905"/>
          </a:xfrm>
          <a:custGeom>
            <a:avLst/>
            <a:gdLst>
              <a:gd name="connsiteX0" fmla="*/ 1495096 w 1573924"/>
              <a:gd name="connsiteY0" fmla="*/ 761999 h 761999"/>
              <a:gd name="connsiteX1" fmla="*/ 1416269 w 1573924"/>
              <a:gd name="connsiteY1" fmla="*/ 572813 h 761999"/>
              <a:gd name="connsiteX2" fmla="*/ 832945 w 1573924"/>
              <a:gd name="connsiteY2" fmla="*/ 289034 h 761999"/>
              <a:gd name="connsiteX3" fmla="*/ 391510 w 1573924"/>
              <a:gd name="connsiteY3" fmla="*/ 147144 h 761999"/>
              <a:gd name="connsiteX4" fmla="*/ 60434 w 1573924"/>
              <a:gd name="connsiteY4" fmla="*/ 5255 h 761999"/>
              <a:gd name="connsiteX5" fmla="*/ 28903 w 1573924"/>
              <a:gd name="connsiteY5" fmla="*/ 178675 h 761999"/>
              <a:gd name="connsiteX6" fmla="*/ 91965 w 1573924"/>
              <a:gd name="connsiteY6" fmla="*/ 525517 h 761999"/>
              <a:gd name="connsiteX7" fmla="*/ 533400 w 1573924"/>
              <a:gd name="connsiteY7" fmla="*/ 667406 h 761999"/>
              <a:gd name="connsiteX8" fmla="*/ 848710 w 1573924"/>
              <a:gd name="connsiteY8" fmla="*/ 714703 h 761999"/>
              <a:gd name="connsiteX9" fmla="*/ 1432034 w 1573924"/>
              <a:gd name="connsiteY9" fmla="*/ 746234 h 761999"/>
              <a:gd name="connsiteX10" fmla="*/ 1573924 w 1573924"/>
              <a:gd name="connsiteY10" fmla="*/ 761999 h 761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73924" h="761999">
                <a:moveTo>
                  <a:pt x="1495096" y="761999"/>
                </a:moveTo>
                <a:cubicBezTo>
                  <a:pt x="1510861" y="706819"/>
                  <a:pt x="1526627" y="651640"/>
                  <a:pt x="1416269" y="572813"/>
                </a:cubicBezTo>
                <a:cubicBezTo>
                  <a:pt x="1305911" y="493986"/>
                  <a:pt x="1003738" y="359979"/>
                  <a:pt x="832945" y="289034"/>
                </a:cubicBezTo>
                <a:cubicBezTo>
                  <a:pt x="662152" y="218089"/>
                  <a:pt x="520262" y="194441"/>
                  <a:pt x="391510" y="147144"/>
                </a:cubicBezTo>
                <a:cubicBezTo>
                  <a:pt x="262758" y="99848"/>
                  <a:pt x="120869" y="0"/>
                  <a:pt x="60434" y="5255"/>
                </a:cubicBezTo>
                <a:cubicBezTo>
                  <a:pt x="0" y="10510"/>
                  <a:pt x="23648" y="91965"/>
                  <a:pt x="28903" y="178675"/>
                </a:cubicBezTo>
                <a:cubicBezTo>
                  <a:pt x="34158" y="265385"/>
                  <a:pt x="7882" y="444062"/>
                  <a:pt x="91965" y="525517"/>
                </a:cubicBezTo>
                <a:cubicBezTo>
                  <a:pt x="176048" y="606972"/>
                  <a:pt x="407276" y="635875"/>
                  <a:pt x="533400" y="667406"/>
                </a:cubicBezTo>
                <a:cubicBezTo>
                  <a:pt x="659524" y="698937"/>
                  <a:pt x="698938" y="701565"/>
                  <a:pt x="848710" y="714703"/>
                </a:cubicBezTo>
                <a:cubicBezTo>
                  <a:pt x="998482" y="727841"/>
                  <a:pt x="1311165" y="738351"/>
                  <a:pt x="1432034" y="746234"/>
                </a:cubicBezTo>
                <a:cubicBezTo>
                  <a:pt x="1552903" y="754117"/>
                  <a:pt x="1563413" y="758058"/>
                  <a:pt x="1573924" y="761999"/>
                </a:cubicBezTo>
              </a:path>
            </a:pathLst>
          </a:custGeom>
          <a:noFill/>
          <a:ln w="38100" cap="flat" cmpd="sng" algn="ctr">
            <a:solidFill>
              <a:srgbClr val="92D050"/>
            </a:solidFill>
            <a:prstDash val="solid"/>
            <a:round/>
            <a:headEnd type="none" w="med" len="med"/>
            <a:tailEnd type="none" w="med" len="med"/>
          </a:ln>
          <a:effectLst>
            <a:glow rad="101600">
              <a:srgbClr val="92D050">
                <a:alpha val="60000"/>
              </a:srgbClr>
            </a:glo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/>
          <a:lstStyle/>
          <a:p>
            <a:pPr eaLnBrk="1" hangingPunct="1">
              <a:defRPr/>
            </a:pPr>
            <a:endParaRPr lang="en-GB" sz="2400">
              <a:latin typeface="Times New Roman" charset="0"/>
              <a:cs typeface="+mn-cs"/>
            </a:endParaRPr>
          </a:p>
        </p:txBody>
      </p:sp>
      <p:sp>
        <p:nvSpPr>
          <p:cNvPr id="36885" name="Rectangle 3">
            <a:extLst>
              <a:ext uri="{FF2B5EF4-FFF2-40B4-BE49-F238E27FC236}">
                <a16:creationId xmlns:a16="http://schemas.microsoft.com/office/drawing/2014/main" id="{EFA8E33E-E171-45A7-8343-49537D4D42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6488113"/>
            <a:ext cx="6858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F9F9F9"/>
              </a:buClr>
              <a:buSzPct val="65000"/>
              <a:buFont typeface="Wingdings 2" panose="05020102010507070707" pitchFamily="18" charset="2"/>
              <a:buChar char="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80000"/>
              <a:buFont typeface="Wingdings 2" panose="05020102010507070707" pitchFamily="18" charset="2"/>
              <a:buChar char="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95000"/>
              <a:buFont typeface="Wingdings" panose="05000000000000000000" pitchFamily="2" charset="2"/>
              <a:buChar char="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100000"/>
              <a:buFont typeface="Wingdings 3" panose="05040102010807070707" pitchFamily="18" charset="2"/>
              <a:buChar char="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1800"/>
              <a:t>Clin ortho and related research; (370), January 2000, pp 19-33</a:t>
            </a:r>
          </a:p>
        </p:txBody>
      </p:sp>
      <p:pic>
        <p:nvPicPr>
          <p:cNvPr id="14" name="Picture 4" descr="11999">
            <a:extLst>
              <a:ext uri="{FF2B5EF4-FFF2-40B4-BE49-F238E27FC236}">
                <a16:creationId xmlns:a16="http://schemas.microsoft.com/office/drawing/2014/main" id="{13104E71-F276-4056-BB8C-D6101D38D4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5531552"/>
            <a:ext cx="1000100" cy="13264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390974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>
            <a:extLst>
              <a:ext uri="{FF2B5EF4-FFF2-40B4-BE49-F238E27FC236}">
                <a16:creationId xmlns:a16="http://schemas.microsoft.com/office/drawing/2014/main" id="{77467862-FAC0-4D67-A90E-D8A9D43B87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857375"/>
            <a:ext cx="4714875" cy="292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3" name="Title 1">
            <a:extLst>
              <a:ext uri="{FF2B5EF4-FFF2-40B4-BE49-F238E27FC236}">
                <a16:creationId xmlns:a16="http://schemas.microsoft.com/office/drawing/2014/main" id="{E273A812-DE8A-436C-B103-1D714FA270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pic>
        <p:nvPicPr>
          <p:cNvPr id="39940" name="Picture 2">
            <a:extLst>
              <a:ext uri="{FF2B5EF4-FFF2-40B4-BE49-F238E27FC236}">
                <a16:creationId xmlns:a16="http://schemas.microsoft.com/office/drawing/2014/main" id="{6B632708-8AB0-4E83-8157-D04DD45715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997950" cy="189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1" name="Rectangle 3">
            <a:extLst>
              <a:ext uri="{FF2B5EF4-FFF2-40B4-BE49-F238E27FC236}">
                <a16:creationId xmlns:a16="http://schemas.microsoft.com/office/drawing/2014/main" id="{DEE829C5-FE25-4387-81E6-836FF8091A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9000" y="6488113"/>
            <a:ext cx="5715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F9F9F9"/>
              </a:buClr>
              <a:buSzPct val="65000"/>
              <a:buFont typeface="Wingdings 2" panose="05020102010507070707" pitchFamily="18" charset="2"/>
              <a:buChar char="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80000"/>
              <a:buFont typeface="Wingdings 2" panose="05020102010507070707" pitchFamily="18" charset="2"/>
              <a:buChar char="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95000"/>
              <a:buFont typeface="Wingdings" panose="05000000000000000000" pitchFamily="2" charset="2"/>
              <a:buChar char="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100000"/>
              <a:buFont typeface="Wingdings 3" panose="05040102010807070707" pitchFamily="18" charset="2"/>
              <a:buChar char="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en-US" sz="1800"/>
              <a:t>Diliberti T. et.al. J Bone Joint Surg 2000:82:809-809</a:t>
            </a:r>
          </a:p>
        </p:txBody>
      </p:sp>
      <p:sp>
        <p:nvSpPr>
          <p:cNvPr id="39942" name="TextBox 6">
            <a:extLst>
              <a:ext uri="{FF2B5EF4-FFF2-40B4-BE49-F238E27FC236}">
                <a16:creationId xmlns:a16="http://schemas.microsoft.com/office/drawing/2014/main" id="{5259C73A-4981-4B8E-BDBB-9BC31FE8B0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214813"/>
            <a:ext cx="2273300" cy="5842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F9F9F9"/>
              </a:buClr>
              <a:buSzPct val="65000"/>
              <a:buFont typeface="Wingdings 2" panose="05020102010507070707" pitchFamily="18" charset="2"/>
              <a:buChar char="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80000"/>
              <a:buFont typeface="Wingdings 2" panose="05020102010507070707" pitchFamily="18" charset="2"/>
              <a:buChar char="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95000"/>
              <a:buFont typeface="Wingdings" panose="05000000000000000000" pitchFamily="2" charset="2"/>
              <a:buChar char="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100000"/>
              <a:buFont typeface="Wingdings 3" panose="05040102010807070707" pitchFamily="18" charset="2"/>
              <a:buChar char="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3200" b="1"/>
              <a:t>Supination</a:t>
            </a:r>
          </a:p>
        </p:txBody>
      </p:sp>
      <p:pic>
        <p:nvPicPr>
          <p:cNvPr id="3075" name="Picture 3">
            <a:extLst>
              <a:ext uri="{FF2B5EF4-FFF2-40B4-BE49-F238E27FC236}">
                <a16:creationId xmlns:a16="http://schemas.microsoft.com/office/drawing/2014/main" id="{2C095C1F-8C01-41FE-BC7F-F567BCFFCB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925" y="1892300"/>
            <a:ext cx="4643438" cy="291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602EBF2-9427-4ECF-9C27-BD83B3005F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0313" y="4214813"/>
            <a:ext cx="2092325" cy="5842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F9F9F9"/>
              </a:buClr>
              <a:buSzPct val="65000"/>
              <a:buFont typeface="Wingdings 2" panose="05020102010507070707" pitchFamily="18" charset="2"/>
              <a:buChar char="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80000"/>
              <a:buFont typeface="Wingdings 2" panose="05020102010507070707" pitchFamily="18" charset="2"/>
              <a:buChar char="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95000"/>
              <a:buFont typeface="Wingdings" panose="05000000000000000000" pitchFamily="2" charset="2"/>
              <a:buChar char="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100000"/>
              <a:buFont typeface="Wingdings 3" panose="05040102010807070707" pitchFamily="18" charset="2"/>
              <a:buChar char="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3200" b="1"/>
              <a:t>Pronation</a:t>
            </a:r>
          </a:p>
        </p:txBody>
      </p:sp>
      <p:pic>
        <p:nvPicPr>
          <p:cNvPr id="39945" name="Picture 4">
            <a:extLst>
              <a:ext uri="{FF2B5EF4-FFF2-40B4-BE49-F238E27FC236}">
                <a16:creationId xmlns:a16="http://schemas.microsoft.com/office/drawing/2014/main" id="{422ECD01-D7F8-49B8-9BBE-491099C737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43450" y="3714750"/>
            <a:ext cx="4400550" cy="275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6" name="TextBox 13">
            <a:extLst>
              <a:ext uri="{FF2B5EF4-FFF2-40B4-BE49-F238E27FC236}">
                <a16:creationId xmlns:a16="http://schemas.microsoft.com/office/drawing/2014/main" id="{14A5FA1B-3A9F-4628-AAE2-D742F4C2E4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14875" y="5857875"/>
            <a:ext cx="22733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F9F9F9"/>
              </a:buClr>
              <a:buSzPct val="65000"/>
              <a:buFont typeface="Wingdings 2" panose="05020102010507070707" pitchFamily="18" charset="2"/>
              <a:buChar char="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80000"/>
              <a:buFont typeface="Wingdings 2" panose="05020102010507070707" pitchFamily="18" charset="2"/>
              <a:buChar char="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95000"/>
              <a:buFont typeface="Wingdings" panose="05000000000000000000" pitchFamily="2" charset="2"/>
              <a:buChar char="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100000"/>
              <a:buFont typeface="Wingdings 3" panose="05040102010807070707" pitchFamily="18" charset="2"/>
              <a:buChar char="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3200" b="1"/>
              <a:t>Supination</a:t>
            </a:r>
          </a:p>
        </p:txBody>
      </p:sp>
      <p:pic>
        <p:nvPicPr>
          <p:cNvPr id="3077" name="Picture 5">
            <a:extLst>
              <a:ext uri="{FF2B5EF4-FFF2-40B4-BE49-F238E27FC236}">
                <a16:creationId xmlns:a16="http://schemas.microsoft.com/office/drawing/2014/main" id="{66D2FE60-2FC8-4519-B8F1-DA744FA73A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86313" y="3643313"/>
            <a:ext cx="4357687" cy="281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F8D44DA-B867-409A-B1D2-35218611C1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51675" y="5786438"/>
            <a:ext cx="20923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F9F9F9"/>
              </a:buClr>
              <a:buSzPct val="65000"/>
              <a:buFont typeface="Wingdings 2" panose="05020102010507070707" pitchFamily="18" charset="2"/>
              <a:buChar char="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80000"/>
              <a:buFont typeface="Wingdings 2" panose="05020102010507070707" pitchFamily="18" charset="2"/>
              <a:buChar char="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95000"/>
              <a:buFont typeface="Wingdings" panose="05000000000000000000" pitchFamily="2" charset="2"/>
              <a:buChar char="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100000"/>
              <a:buFont typeface="Wingdings 3" panose="05040102010807070707" pitchFamily="18" charset="2"/>
              <a:buChar char="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3200" b="1"/>
              <a:t>Pronation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itle 1">
            <a:extLst>
              <a:ext uri="{FF2B5EF4-FFF2-40B4-BE49-F238E27FC236}">
                <a16:creationId xmlns:a16="http://schemas.microsoft.com/office/drawing/2014/main" id="{F97111F9-336F-45BE-9917-34511C4A23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pic>
        <p:nvPicPr>
          <p:cNvPr id="41987" name="Picture 2">
            <a:extLst>
              <a:ext uri="{FF2B5EF4-FFF2-40B4-BE49-F238E27FC236}">
                <a16:creationId xmlns:a16="http://schemas.microsoft.com/office/drawing/2014/main" id="{1D8F8ABD-7DDF-4E0D-9318-CE9DE86E3A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997950" cy="189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8" name="Rectangle 3">
            <a:extLst>
              <a:ext uri="{FF2B5EF4-FFF2-40B4-BE49-F238E27FC236}">
                <a16:creationId xmlns:a16="http://schemas.microsoft.com/office/drawing/2014/main" id="{48A1E2BD-FEED-468F-B401-B529A7F9D4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9000" y="6488113"/>
            <a:ext cx="5715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F9F9F9"/>
              </a:buClr>
              <a:buSzPct val="65000"/>
              <a:buFont typeface="Wingdings 2" panose="05020102010507070707" pitchFamily="18" charset="2"/>
              <a:buChar char="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80000"/>
              <a:buFont typeface="Wingdings 2" panose="05020102010507070707" pitchFamily="18" charset="2"/>
              <a:buChar char="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95000"/>
              <a:buFont typeface="Wingdings" panose="05000000000000000000" pitchFamily="2" charset="2"/>
              <a:buChar char="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100000"/>
              <a:buFont typeface="Wingdings 3" panose="05040102010807070707" pitchFamily="18" charset="2"/>
              <a:buChar char="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en-US" sz="1800"/>
              <a:t>Diliberti T. et.al. J Bone Joint Surg 2000:82:809-809</a:t>
            </a:r>
          </a:p>
        </p:txBody>
      </p:sp>
      <p:pic>
        <p:nvPicPr>
          <p:cNvPr id="41989" name="Picture 4">
            <a:extLst>
              <a:ext uri="{FF2B5EF4-FFF2-40B4-BE49-F238E27FC236}">
                <a16:creationId xmlns:a16="http://schemas.microsoft.com/office/drawing/2014/main" id="{EAD8D096-169A-412F-9E80-3329B1CF6E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857375"/>
            <a:ext cx="4400550" cy="275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0" name="Picture 5">
            <a:extLst>
              <a:ext uri="{FF2B5EF4-FFF2-40B4-BE49-F238E27FC236}">
                <a16:creationId xmlns:a16="http://schemas.microsoft.com/office/drawing/2014/main" id="{AEB4440C-2E7A-403A-BA53-B8F2DB06B5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86313" y="3714750"/>
            <a:ext cx="4357687" cy="281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18FC776-9B26-4108-8EEF-5F6C1699D5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643438"/>
            <a:ext cx="7092950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F9F9F9"/>
              </a:buClr>
              <a:buSzPct val="65000"/>
              <a:buFont typeface="Wingdings 2" panose="05020102010507070707" pitchFamily="18" charset="2"/>
              <a:buChar char="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80000"/>
              <a:buFont typeface="Wingdings 2" panose="05020102010507070707" pitchFamily="18" charset="2"/>
              <a:buChar char="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95000"/>
              <a:buFont typeface="Wingdings" panose="05000000000000000000" pitchFamily="2" charset="2"/>
              <a:buChar char="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100000"/>
              <a:buFont typeface="Wingdings 3" panose="05040102010807070707" pitchFamily="18" charset="2"/>
              <a:buChar char="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3200" b="1"/>
              <a:t>Full pronation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3200" b="1"/>
              <a:t>Ave. 52.0 ± 7.8 mm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3200" b="1"/>
              <a:t>Range 38 – 68 mm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1B5D0E7-D864-43D0-AFB3-7AD9FDA4CA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00563" y="2214563"/>
            <a:ext cx="4357687" cy="1570037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F9F9F9"/>
              </a:buClr>
              <a:buSzPct val="65000"/>
              <a:buFont typeface="Wingdings 2" panose="05020102010507070707" pitchFamily="18" charset="2"/>
              <a:buChar char="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80000"/>
              <a:buFont typeface="Wingdings 2" panose="05020102010507070707" pitchFamily="18" charset="2"/>
              <a:buChar char="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95000"/>
              <a:buFont typeface="Wingdings" panose="05000000000000000000" pitchFamily="2" charset="2"/>
              <a:buChar char="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100000"/>
              <a:buFont typeface="Wingdings 3" panose="05040102010807070707" pitchFamily="18" charset="2"/>
              <a:buChar char="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3200" b="1"/>
              <a:t>Full supination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3200" b="1"/>
              <a:t>Ave. 33.4 ± 5.7 mm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3200" b="1"/>
              <a:t>Range 22 – 47 mm</a:t>
            </a:r>
          </a:p>
        </p:txBody>
      </p:sp>
      <p:sp>
        <p:nvSpPr>
          <p:cNvPr id="41994" name="TextBox 10">
            <a:extLst>
              <a:ext uri="{FF2B5EF4-FFF2-40B4-BE49-F238E27FC236}">
                <a16:creationId xmlns:a16="http://schemas.microsoft.com/office/drawing/2014/main" id="{FD1D7C3A-0BEE-4688-A31A-646E362F5F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57375" y="1714500"/>
            <a:ext cx="5832475" cy="461963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F9F9F9"/>
              </a:buClr>
              <a:buSzPct val="65000"/>
              <a:buFont typeface="Wingdings 2" panose="05020102010507070707" pitchFamily="18" charset="2"/>
              <a:buChar char="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80000"/>
              <a:buFont typeface="Wingdings 2" panose="05020102010507070707" pitchFamily="18" charset="2"/>
              <a:buChar char="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95000"/>
              <a:buFont typeface="Wingdings" panose="05000000000000000000" pitchFamily="2" charset="2"/>
              <a:buChar char="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100000"/>
              <a:buFont typeface="Wingdings 3" panose="05040102010807070707" pitchFamily="18" charset="2"/>
              <a:buChar char="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2400"/>
              <a:t>From Capitellar surface, crosses mid axis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7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0DC37D-21CE-47E2-965D-851A28207A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98CEB2-E241-4B8D-90EE-0DCC4BEF4D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96975"/>
            <a:ext cx="8229600" cy="5111750"/>
          </a:xfrm>
        </p:spPr>
        <p:txBody>
          <a:bodyPr/>
          <a:lstStyle/>
          <a:p>
            <a:pPr marL="136525" indent="0">
              <a:buFont typeface="Wingdings 2" panose="05020102010507070707" pitchFamily="18" charset="2"/>
              <a:buNone/>
              <a:defRPr/>
            </a:pPr>
            <a:endParaRPr lang="en-US" i="1" dirty="0"/>
          </a:p>
          <a:p>
            <a:pPr>
              <a:defRPr/>
            </a:pPr>
            <a:r>
              <a:rPr lang="en-US" i="1" dirty="0"/>
              <a:t>Minimum distance from PIN to RCJ</a:t>
            </a:r>
          </a:p>
          <a:p>
            <a:pPr lvl="1">
              <a:defRPr/>
            </a:pPr>
            <a:r>
              <a:rPr lang="en-US" i="1" dirty="0"/>
              <a:t>Supination 4.0 cm</a:t>
            </a:r>
          </a:p>
          <a:p>
            <a:pPr lvl="1">
              <a:defRPr/>
            </a:pPr>
            <a:r>
              <a:rPr lang="en-US" i="1" dirty="0"/>
              <a:t>Pronation 4.3 cm</a:t>
            </a:r>
          </a:p>
        </p:txBody>
      </p:sp>
      <p:pic>
        <p:nvPicPr>
          <p:cNvPr id="44036" name="Picture 3">
            <a:extLst>
              <a:ext uri="{FF2B5EF4-FFF2-40B4-BE49-F238E27FC236}">
                <a16:creationId xmlns:a16="http://schemas.microsoft.com/office/drawing/2014/main" id="{3D256ADF-8AB8-42A7-8E19-7B3A0688F1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488" y="17463"/>
            <a:ext cx="8963025" cy="171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7" name="Rectangle 4">
            <a:extLst>
              <a:ext uri="{FF2B5EF4-FFF2-40B4-BE49-F238E27FC236}">
                <a16:creationId xmlns:a16="http://schemas.microsoft.com/office/drawing/2014/main" id="{E6B0B4AD-42A0-4B40-8B8F-7245EE73E7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00563" y="6488113"/>
            <a:ext cx="44164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i="1">
                <a:latin typeface="Futura-BookOblique"/>
              </a:rPr>
              <a:t>J Shoulder Elbow Surg 2007;16:502-507</a:t>
            </a:r>
            <a:endParaRPr lang="en-US" altLang="en-US"/>
          </a:p>
        </p:txBody>
      </p:sp>
      <p:pic>
        <p:nvPicPr>
          <p:cNvPr id="44038" name="Picture 5">
            <a:extLst>
              <a:ext uri="{FF2B5EF4-FFF2-40B4-BE49-F238E27FC236}">
                <a16:creationId xmlns:a16="http://schemas.microsoft.com/office/drawing/2014/main" id="{77D342FF-8D52-40E7-9DDF-56ADB621E7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03925" y="4221163"/>
            <a:ext cx="2935288" cy="2290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52AA46-56AD-405A-AD26-33F963A2E9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 dirty="0"/>
              <a:t>21 YO F</a:t>
            </a:r>
          </a:p>
        </p:txBody>
      </p:sp>
      <p:pic>
        <p:nvPicPr>
          <p:cNvPr id="46083" name="Picture 5">
            <a:extLst>
              <a:ext uri="{FF2B5EF4-FFF2-40B4-BE49-F238E27FC236}">
                <a16:creationId xmlns:a16="http://schemas.microsoft.com/office/drawing/2014/main" id="{DE89962D-7734-4A20-9654-CB72B07139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2828" y="1414462"/>
            <a:ext cx="4457700" cy="431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4" name="Picture 8">
            <a:extLst>
              <a:ext uri="{FF2B5EF4-FFF2-40B4-BE49-F238E27FC236}">
                <a16:creationId xmlns:a16="http://schemas.microsoft.com/office/drawing/2014/main" id="{72632314-9520-452C-A829-E4BFBCBDA3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20521" y="1420814"/>
            <a:ext cx="4392613" cy="427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5" name="Picture 11" descr="Screen Clipping">
            <a:extLst>
              <a:ext uri="{FF2B5EF4-FFF2-40B4-BE49-F238E27FC236}">
                <a16:creationId xmlns:a16="http://schemas.microsoft.com/office/drawing/2014/main" id="{CA1B2BA1-795E-4196-9FEB-5E7D2F929EC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817" t="23146" b="8523"/>
          <a:stretch/>
        </p:blipFill>
        <p:spPr bwMode="auto">
          <a:xfrm>
            <a:off x="0" y="1417638"/>
            <a:ext cx="6367284" cy="5405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6" name="Picture 2">
            <a:extLst>
              <a:ext uri="{FF2B5EF4-FFF2-40B4-BE49-F238E27FC236}">
                <a16:creationId xmlns:a16="http://schemas.microsoft.com/office/drawing/2014/main" id="{155AC724-DEA1-4A4C-BC1E-35EE3BA1534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0768"/>
          <a:stretch/>
        </p:blipFill>
        <p:spPr bwMode="auto">
          <a:xfrm>
            <a:off x="5220072" y="1373670"/>
            <a:ext cx="3923928" cy="5484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88CCB92-6425-430C-9336-0D58D233190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7669"/>
          <a:stretch/>
        </p:blipFill>
        <p:spPr>
          <a:xfrm>
            <a:off x="0" y="1417638"/>
            <a:ext cx="5220072" cy="540513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ACC6FD-66DF-4E8E-ABC1-4DAD93123B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48131" name="Picture 3">
            <a:extLst>
              <a:ext uri="{FF2B5EF4-FFF2-40B4-BE49-F238E27FC236}">
                <a16:creationId xmlns:a16="http://schemas.microsoft.com/office/drawing/2014/main" id="{3BE82BBA-6A47-4057-93A0-F93A3FC103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" y="31750"/>
            <a:ext cx="8686800" cy="162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2" name="Rectangle 4">
            <a:extLst>
              <a:ext uri="{FF2B5EF4-FFF2-40B4-BE49-F238E27FC236}">
                <a16:creationId xmlns:a16="http://schemas.microsoft.com/office/drawing/2014/main" id="{D624D66C-59D0-4656-AC0E-EBF27DDCA5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2138" y="6503988"/>
            <a:ext cx="5957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/>
              <a:t>J Bone Joint Surg Br September 2006 88-B: 1178-1182</a:t>
            </a:r>
          </a:p>
        </p:txBody>
      </p:sp>
      <p:pic>
        <p:nvPicPr>
          <p:cNvPr id="48133" name="Picture 5">
            <a:extLst>
              <a:ext uri="{FF2B5EF4-FFF2-40B4-BE49-F238E27FC236}">
                <a16:creationId xmlns:a16="http://schemas.microsoft.com/office/drawing/2014/main" id="{C9031D2C-BBA7-404D-97E3-B74CDFB793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7013" y="1795463"/>
            <a:ext cx="2163762" cy="277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4" name="Picture 6">
            <a:extLst>
              <a:ext uri="{FF2B5EF4-FFF2-40B4-BE49-F238E27FC236}">
                <a16:creationId xmlns:a16="http://schemas.microsoft.com/office/drawing/2014/main" id="{BB93FCAC-2B14-4B6D-9835-4C6881A4C7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00300" y="1903413"/>
            <a:ext cx="2681288" cy="3525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5" name="Picture 7">
            <a:extLst>
              <a:ext uri="{FF2B5EF4-FFF2-40B4-BE49-F238E27FC236}">
                <a16:creationId xmlns:a16="http://schemas.microsoft.com/office/drawing/2014/main" id="{2DEEF5E9-2D1D-46E4-A2C1-CEA45FFDCEB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19700" y="3021013"/>
            <a:ext cx="2324100" cy="3211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50AC7558-7223-4ADC-B6D9-C12389568B1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H="1" flipV="1">
            <a:off x="7004168" y="625475"/>
            <a:ext cx="2027237" cy="2463800"/>
          </a:xfr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2457448-5274-4AF7-8803-3754406312B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 flipV="1">
            <a:off x="7114934" y="3645024"/>
            <a:ext cx="1869521" cy="2723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571672-A393-43AD-8BF1-1F59F09FB5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8010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en-US" dirty="0"/>
              <a:t>Boyd interval</a:t>
            </a:r>
          </a:p>
        </p:txBody>
      </p:sp>
      <p:sp>
        <p:nvSpPr>
          <p:cNvPr id="49155" name="Content Placeholder 2">
            <a:extLst>
              <a:ext uri="{FF2B5EF4-FFF2-40B4-BE49-F238E27FC236}">
                <a16:creationId xmlns:a16="http://schemas.microsoft.com/office/drawing/2014/main" id="{B7D55BB7-DAE2-4C20-BDD7-FB07D48EE1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49156" name="Rectangle 3">
            <a:extLst>
              <a:ext uri="{FF2B5EF4-FFF2-40B4-BE49-F238E27FC236}">
                <a16:creationId xmlns:a16="http://schemas.microsoft.com/office/drawing/2014/main" id="{F1564DD5-9DDB-454B-A6F1-52BAC6DC6C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84663" y="6461125"/>
            <a:ext cx="53101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/>
              <a:t>Surg. , Gynec. and Obstet,, 71: 87-88, 1940</a:t>
            </a:r>
          </a:p>
        </p:txBody>
      </p:sp>
      <p:pic>
        <p:nvPicPr>
          <p:cNvPr id="49157" name="Picture 4">
            <a:extLst>
              <a:ext uri="{FF2B5EF4-FFF2-40B4-BE49-F238E27FC236}">
                <a16:creationId xmlns:a16="http://schemas.microsoft.com/office/drawing/2014/main" id="{2216ADD0-4788-43E6-9B3A-193411E8C3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32011" y="1151010"/>
            <a:ext cx="7808912" cy="551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8" name="Picture 5">
            <a:extLst>
              <a:ext uri="{FF2B5EF4-FFF2-40B4-BE49-F238E27FC236}">
                <a16:creationId xmlns:a16="http://schemas.microsoft.com/office/drawing/2014/main" id="{D8069493-9237-4CC7-9F80-472C939E11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69850" y="2352675"/>
            <a:ext cx="5510213" cy="403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Freeform 6">
            <a:extLst>
              <a:ext uri="{FF2B5EF4-FFF2-40B4-BE49-F238E27FC236}">
                <a16:creationId xmlns:a16="http://schemas.microsoft.com/office/drawing/2014/main" id="{D804BC4B-D4CE-4CDB-88AB-13DA175C83A6}"/>
              </a:ext>
            </a:extLst>
          </p:cNvPr>
          <p:cNvSpPr/>
          <p:nvPr/>
        </p:nvSpPr>
        <p:spPr>
          <a:xfrm>
            <a:off x="1763688" y="2702258"/>
            <a:ext cx="1293826" cy="1101436"/>
          </a:xfrm>
          <a:custGeom>
            <a:avLst/>
            <a:gdLst>
              <a:gd name="connsiteX0" fmla="*/ 130044 w 1293826"/>
              <a:gd name="connsiteY0" fmla="*/ 0 h 1101436"/>
              <a:gd name="connsiteX1" fmla="*/ 202781 w 1293826"/>
              <a:gd name="connsiteY1" fmla="*/ 62345 h 1101436"/>
              <a:gd name="connsiteX2" fmla="*/ 78090 w 1293826"/>
              <a:gd name="connsiteY2" fmla="*/ 103909 h 1101436"/>
              <a:gd name="connsiteX3" fmla="*/ 5353 w 1293826"/>
              <a:gd name="connsiteY3" fmla="*/ 176645 h 1101436"/>
              <a:gd name="connsiteX4" fmla="*/ 223562 w 1293826"/>
              <a:gd name="connsiteY4" fmla="*/ 249381 h 1101436"/>
              <a:gd name="connsiteX5" fmla="*/ 441771 w 1293826"/>
              <a:gd name="connsiteY5" fmla="*/ 353290 h 1101436"/>
              <a:gd name="connsiteX6" fmla="*/ 628808 w 1293826"/>
              <a:gd name="connsiteY6" fmla="*/ 602672 h 1101436"/>
              <a:gd name="connsiteX7" fmla="*/ 722326 w 1293826"/>
              <a:gd name="connsiteY7" fmla="*/ 852054 h 1101436"/>
              <a:gd name="connsiteX8" fmla="*/ 982099 w 1293826"/>
              <a:gd name="connsiteY8" fmla="*/ 872836 h 1101436"/>
              <a:gd name="connsiteX9" fmla="*/ 1231481 w 1293826"/>
              <a:gd name="connsiteY9" fmla="*/ 935181 h 1101436"/>
              <a:gd name="connsiteX10" fmla="*/ 1293826 w 1293826"/>
              <a:gd name="connsiteY10" fmla="*/ 1101436 h 1101436"/>
              <a:gd name="connsiteX11" fmla="*/ 1293826 w 1293826"/>
              <a:gd name="connsiteY11" fmla="*/ 1101436 h 1101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93826" h="1101436">
                <a:moveTo>
                  <a:pt x="130044" y="0"/>
                </a:moveTo>
                <a:cubicBezTo>
                  <a:pt x="170742" y="22513"/>
                  <a:pt x="211440" y="45027"/>
                  <a:pt x="202781" y="62345"/>
                </a:cubicBezTo>
                <a:cubicBezTo>
                  <a:pt x="194122" y="79663"/>
                  <a:pt x="110995" y="84859"/>
                  <a:pt x="78090" y="103909"/>
                </a:cubicBezTo>
                <a:cubicBezTo>
                  <a:pt x="45185" y="122959"/>
                  <a:pt x="-18892" y="152400"/>
                  <a:pt x="5353" y="176645"/>
                </a:cubicBezTo>
                <a:cubicBezTo>
                  <a:pt x="29598" y="200890"/>
                  <a:pt x="150826" y="219940"/>
                  <a:pt x="223562" y="249381"/>
                </a:cubicBezTo>
                <a:cubicBezTo>
                  <a:pt x="296298" y="278822"/>
                  <a:pt x="374230" y="294408"/>
                  <a:pt x="441771" y="353290"/>
                </a:cubicBezTo>
                <a:cubicBezTo>
                  <a:pt x="509312" y="412172"/>
                  <a:pt x="582049" y="519545"/>
                  <a:pt x="628808" y="602672"/>
                </a:cubicBezTo>
                <a:cubicBezTo>
                  <a:pt x="675567" y="685799"/>
                  <a:pt x="663444" y="807027"/>
                  <a:pt x="722326" y="852054"/>
                </a:cubicBezTo>
                <a:cubicBezTo>
                  <a:pt x="781208" y="897081"/>
                  <a:pt x="897240" y="858982"/>
                  <a:pt x="982099" y="872836"/>
                </a:cubicBezTo>
                <a:cubicBezTo>
                  <a:pt x="1066958" y="886690"/>
                  <a:pt x="1179526" y="897081"/>
                  <a:pt x="1231481" y="935181"/>
                </a:cubicBezTo>
                <a:cubicBezTo>
                  <a:pt x="1283436" y="973281"/>
                  <a:pt x="1293826" y="1101436"/>
                  <a:pt x="1293826" y="1101436"/>
                </a:cubicBezTo>
                <a:lnTo>
                  <a:pt x="1293826" y="1101436"/>
                </a:lnTo>
              </a:path>
            </a:pathLst>
          </a:custGeom>
          <a:noFill/>
          <a:ln w="57150">
            <a:solidFill>
              <a:srgbClr val="FFFF99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A8DB9C40-B096-4716-933E-77A2E06D4C94}"/>
              </a:ext>
            </a:extLst>
          </p:cNvPr>
          <p:cNvSpPr/>
          <p:nvPr/>
        </p:nvSpPr>
        <p:spPr>
          <a:xfrm>
            <a:off x="1232011" y="3070576"/>
            <a:ext cx="1708616" cy="732497"/>
          </a:xfrm>
          <a:custGeom>
            <a:avLst/>
            <a:gdLst>
              <a:gd name="connsiteX0" fmla="*/ 1708616 w 1708616"/>
              <a:gd name="connsiteY0" fmla="*/ 732497 h 732497"/>
              <a:gd name="connsiteX1" fmla="*/ 149980 w 1708616"/>
              <a:gd name="connsiteY1" fmla="*/ 67479 h 732497"/>
              <a:gd name="connsiteX2" fmla="*/ 149980 w 1708616"/>
              <a:gd name="connsiteY2" fmla="*/ 57088 h 7324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08616" h="732497">
                <a:moveTo>
                  <a:pt x="1708616" y="732497"/>
                </a:moveTo>
                <a:lnTo>
                  <a:pt x="149980" y="67479"/>
                </a:lnTo>
                <a:cubicBezTo>
                  <a:pt x="-109793" y="-45089"/>
                  <a:pt x="20093" y="5999"/>
                  <a:pt x="149980" y="57088"/>
                </a:cubicBezTo>
              </a:path>
            </a:pathLst>
          </a:custGeom>
          <a:noFill/>
          <a:ln w="111125"/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4B530E-6A04-4139-82D5-8CF9D87656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 dirty="0"/>
              <a:t>Boyd interval</a:t>
            </a:r>
            <a:endParaRPr lang="en-US" dirty="0"/>
          </a:p>
        </p:txBody>
      </p:sp>
      <p:sp>
        <p:nvSpPr>
          <p:cNvPr id="50179" name="Content Placeholder 2">
            <a:extLst>
              <a:ext uri="{FF2B5EF4-FFF2-40B4-BE49-F238E27FC236}">
                <a16:creationId xmlns:a16="http://schemas.microsoft.com/office/drawing/2014/main" id="{59D393F4-9F7C-4091-AA73-EA78A18362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50180" name="Picture 5">
            <a:extLst>
              <a:ext uri="{FF2B5EF4-FFF2-40B4-BE49-F238E27FC236}">
                <a16:creationId xmlns:a16="http://schemas.microsoft.com/office/drawing/2014/main" id="{F03529C6-684E-4CCD-BE48-7AB87CC6C1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6900" y="1193800"/>
            <a:ext cx="7750175" cy="552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Freeform 10">
            <a:extLst>
              <a:ext uri="{FF2B5EF4-FFF2-40B4-BE49-F238E27FC236}">
                <a16:creationId xmlns:a16="http://schemas.microsoft.com/office/drawing/2014/main" id="{483E5315-9DAC-48D0-8758-E37E5E98778D}"/>
              </a:ext>
            </a:extLst>
          </p:cNvPr>
          <p:cNvSpPr/>
          <p:nvPr/>
        </p:nvSpPr>
        <p:spPr>
          <a:xfrm>
            <a:off x="2165684" y="4183907"/>
            <a:ext cx="3753853" cy="845293"/>
          </a:xfrm>
          <a:custGeom>
            <a:avLst/>
            <a:gdLst>
              <a:gd name="connsiteX0" fmla="*/ 3753853 w 3753853"/>
              <a:gd name="connsiteY0" fmla="*/ 845293 h 845293"/>
              <a:gd name="connsiteX1" fmla="*/ 1275348 w 3753853"/>
              <a:gd name="connsiteY1" fmla="*/ 99335 h 845293"/>
              <a:gd name="connsiteX2" fmla="*/ 433137 w 3753853"/>
              <a:gd name="connsiteY2" fmla="*/ 3082 h 845293"/>
              <a:gd name="connsiteX3" fmla="*/ 0 w 3753853"/>
              <a:gd name="connsiteY3" fmla="*/ 51209 h 845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53853" h="845293">
                <a:moveTo>
                  <a:pt x="3753853" y="845293"/>
                </a:moveTo>
                <a:cubicBezTo>
                  <a:pt x="2791327" y="542498"/>
                  <a:pt x="1828801" y="239703"/>
                  <a:pt x="1275348" y="99335"/>
                </a:cubicBezTo>
                <a:cubicBezTo>
                  <a:pt x="721895" y="-41034"/>
                  <a:pt x="645695" y="11103"/>
                  <a:pt x="433137" y="3082"/>
                </a:cubicBezTo>
                <a:cubicBezTo>
                  <a:pt x="220579" y="-4939"/>
                  <a:pt x="110289" y="23135"/>
                  <a:pt x="0" y="51209"/>
                </a:cubicBezTo>
              </a:path>
            </a:pathLst>
          </a:custGeom>
          <a:noFill/>
          <a:ln w="76200">
            <a:solidFill>
              <a:schemeClr val="tx2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4C1BF7F-2B1E-478C-83F8-BB800576A0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41725" y="5027613"/>
            <a:ext cx="121126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/>
              <a:t>Anconeus</a:t>
            </a:r>
            <a:endParaRPr lang="en-US" alt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472D30B-328E-4676-8125-392CF05333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80050" y="4237038"/>
            <a:ext cx="6604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/>
              <a:t>Ulna</a:t>
            </a:r>
            <a:endParaRPr lang="en-US" alt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3646D61-3A1C-4D25-B0BE-F22EC7B55B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6900" y="3775075"/>
            <a:ext cx="11207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/>
              <a:t>Humerus</a:t>
            </a:r>
            <a:endParaRPr lang="en-US" alt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9ACE3DC-821D-42BD-A5E3-760CCA9330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1975" y="1216025"/>
            <a:ext cx="7800975" cy="554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D65D37C-6ACE-4106-8485-3EAA0C1E82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2613" y="1279525"/>
            <a:ext cx="7778750" cy="557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9D5A3F7-F969-45AF-BB21-26D9BC9E79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4513" y="1241425"/>
            <a:ext cx="7854950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7993E91-5439-4485-88DC-67362AB67F4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1813" y="1185863"/>
            <a:ext cx="7872412" cy="5630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E5CF183-D75A-4F10-84CE-873D26D765D0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575" y="-15875"/>
            <a:ext cx="2805113" cy="1992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69B7598-296E-4B9F-AA78-46BEC1CAB5D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67613" y="0"/>
            <a:ext cx="1547812" cy="177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9B32CB-AB5A-45EA-B90A-9B2682AE7A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0881"/>
            <a:ext cx="5122912" cy="1143000"/>
          </a:xfrm>
        </p:spPr>
        <p:txBody>
          <a:bodyPr/>
          <a:lstStyle/>
          <a:p>
            <a:pPr>
              <a:defRPr/>
            </a:pPr>
            <a:r>
              <a:rPr lang="en-GB" dirty="0"/>
              <a:t>Benefits</a:t>
            </a:r>
          </a:p>
        </p:txBody>
      </p:sp>
      <p:sp>
        <p:nvSpPr>
          <p:cNvPr id="51203" name="Content Placeholder 2">
            <a:extLst>
              <a:ext uri="{FF2B5EF4-FFF2-40B4-BE49-F238E27FC236}">
                <a16:creationId xmlns:a16="http://schemas.microsoft.com/office/drawing/2014/main" id="{44AF26D2-BDC0-4312-9E9E-1CC3AF69EA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altLang="en-US"/>
          </a:p>
        </p:txBody>
      </p:sp>
      <p:pic>
        <p:nvPicPr>
          <p:cNvPr id="51204" name="Picture 3">
            <a:extLst>
              <a:ext uri="{FF2B5EF4-FFF2-40B4-BE49-F238E27FC236}">
                <a16:creationId xmlns:a16="http://schemas.microsoft.com/office/drawing/2014/main" id="{2DB29BCD-D40B-47F3-BF5B-DC95FBEE96A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202" y="1091426"/>
            <a:ext cx="4551798" cy="4041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5" name="Picture 4">
            <a:extLst>
              <a:ext uri="{FF2B5EF4-FFF2-40B4-BE49-F238E27FC236}">
                <a16:creationId xmlns:a16="http://schemas.microsoft.com/office/drawing/2014/main" id="{A064337B-2F41-4D73-9B5B-41DE42BD0A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11327" y="3492644"/>
            <a:ext cx="2808312" cy="15055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27A218D-061B-4A1F-9CBE-E27C3C0BAA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8064" y="1754134"/>
            <a:ext cx="2370949" cy="177821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EEBDC0E-1853-4FE3-A682-6B0F79CF1E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61483" y="5024499"/>
            <a:ext cx="2370950" cy="1778213"/>
          </a:xfrm>
          <a:prstGeom prst="rect">
            <a:avLst/>
          </a:prstGeom>
        </p:spPr>
      </p:pic>
      <p:sp>
        <p:nvSpPr>
          <p:cNvPr id="5" name="&quot;Not Allowed&quot; Symbol 4">
            <a:extLst>
              <a:ext uri="{FF2B5EF4-FFF2-40B4-BE49-F238E27FC236}">
                <a16:creationId xmlns:a16="http://schemas.microsoft.com/office/drawing/2014/main" id="{B0E7B60A-D598-46B1-9D4A-D62EB0BE237B}"/>
              </a:ext>
            </a:extLst>
          </p:cNvPr>
          <p:cNvSpPr/>
          <p:nvPr/>
        </p:nvSpPr>
        <p:spPr>
          <a:xfrm>
            <a:off x="6661483" y="5069192"/>
            <a:ext cx="2314600" cy="1813943"/>
          </a:xfrm>
          <a:prstGeom prst="noSmoking">
            <a:avLst>
              <a:gd name="adj" fmla="val 9905"/>
            </a:avLst>
          </a:prstGeom>
          <a:solidFill>
            <a:srgbClr val="FF0000"/>
          </a:solidFill>
          <a:ln w="38100">
            <a:solidFill>
              <a:schemeClr val="tx2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1F19F46-A9F4-49D0-98D7-BE1DEFE222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2001" y="-4334"/>
            <a:ext cx="2376264" cy="17782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546EA0E-8998-4C45-91F4-C6D11861E89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2496" y="5133068"/>
            <a:ext cx="2370950" cy="163272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4C35ECC-2824-4616-9B7D-7040447D03B3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89517" y="5151498"/>
            <a:ext cx="2182483" cy="15650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713ACD9-C207-45C1-B87D-E8353A2AE44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23195" y="5046860"/>
            <a:ext cx="2376264" cy="178219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ED196FF-EB0D-4958-970B-A4521411CF8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262" y="1490611"/>
            <a:ext cx="4572396" cy="342929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7848994-C4D9-4AAC-85B8-6068C027F876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1582" y="2236178"/>
            <a:ext cx="4295869" cy="26530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>
            <a:extLst>
              <a:ext uri="{FF2B5EF4-FFF2-40B4-BE49-F238E27FC236}">
                <a16:creationId xmlns:a16="http://schemas.microsoft.com/office/drawing/2014/main" id="{2A1BD04D-1E72-44DA-A3A1-91CB893285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GB"/>
              <a:t>Radial head</a:t>
            </a:r>
            <a:br>
              <a:rPr lang="en-GB"/>
            </a:br>
            <a:r>
              <a:rPr lang="en-GB"/>
              <a:t>Classification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E5E1405-4CD7-42D9-9C83-A09DEC48F0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981200"/>
            <a:ext cx="8029575" cy="4114800"/>
          </a:xfrm>
        </p:spPr>
        <p:txBody>
          <a:bodyPr/>
          <a:lstStyle/>
          <a:p>
            <a:pPr eaLnBrk="1" hangingPunct="1"/>
            <a:r>
              <a:rPr lang="en-GB" altLang="en-US" b="1"/>
              <a:t>Hotchkiss (1997)</a:t>
            </a:r>
          </a:p>
          <a:p>
            <a:pPr eaLnBrk="1" hangingPunct="1"/>
            <a:r>
              <a:rPr lang="en-GB" altLang="en-US" b="1"/>
              <a:t>Adaption of Mason</a:t>
            </a:r>
          </a:p>
          <a:p>
            <a:pPr lvl="2" eaLnBrk="1" hangingPunct="1">
              <a:buFontTx/>
              <a:buNone/>
            </a:pPr>
            <a:r>
              <a:rPr lang="en-GB" altLang="en-US"/>
              <a:t>1. Undisplaced or minimally displaced (&lt;2mm) </a:t>
            </a:r>
          </a:p>
          <a:p>
            <a:pPr lvl="2" eaLnBrk="1" hangingPunct="1">
              <a:buFontTx/>
              <a:buNone/>
            </a:pPr>
            <a:r>
              <a:rPr lang="en-GB" altLang="en-US"/>
              <a:t>2. Displaced but amenable to internal fixation </a:t>
            </a:r>
          </a:p>
          <a:p>
            <a:pPr lvl="2" eaLnBrk="1" hangingPunct="1">
              <a:buFontTx/>
              <a:buNone/>
            </a:pPr>
            <a:r>
              <a:rPr lang="en-GB" altLang="en-US"/>
              <a:t>3. Fracture not amenable to internal fixation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 bldLvl="3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Title 1">
            <a:extLst>
              <a:ext uri="{FF2B5EF4-FFF2-40B4-BE49-F238E27FC236}">
                <a16:creationId xmlns:a16="http://schemas.microsoft.com/office/drawing/2014/main" id="{691050FA-0AE5-40DA-98D4-F3039336FE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55299" name="Content Placeholder 2">
            <a:extLst>
              <a:ext uri="{FF2B5EF4-FFF2-40B4-BE49-F238E27FC236}">
                <a16:creationId xmlns:a16="http://schemas.microsoft.com/office/drawing/2014/main" id="{F349E74E-7840-45F9-A0C9-4C8ADA866F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altLang="en-US"/>
          </a:p>
        </p:txBody>
      </p:sp>
      <p:pic>
        <p:nvPicPr>
          <p:cNvPr id="55300" name="Picture 2">
            <a:extLst>
              <a:ext uri="{FF2B5EF4-FFF2-40B4-BE49-F238E27FC236}">
                <a16:creationId xmlns:a16="http://schemas.microsoft.com/office/drawing/2014/main" id="{C0CF4AD3-7E4A-4589-85D0-C9122752F1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225" y="0"/>
            <a:ext cx="9013825" cy="2995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5301" name="Rectangle 4">
            <a:extLst>
              <a:ext uri="{FF2B5EF4-FFF2-40B4-BE49-F238E27FC236}">
                <a16:creationId xmlns:a16="http://schemas.microsoft.com/office/drawing/2014/main" id="{E6857595-DFFB-4E3E-BCD4-C393AF53E1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33700" y="6488113"/>
            <a:ext cx="61023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F9F9F9"/>
              </a:buClr>
              <a:buSzPct val="65000"/>
              <a:buFont typeface="Wingdings 2" panose="05020102010507070707" pitchFamily="18" charset="2"/>
              <a:buChar char="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80000"/>
              <a:buFont typeface="Wingdings 2" panose="05020102010507070707" pitchFamily="18" charset="2"/>
              <a:buChar char="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95000"/>
              <a:buFont typeface="Wingdings" panose="05000000000000000000" pitchFamily="2" charset="2"/>
              <a:buChar char="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100000"/>
              <a:buFont typeface="Wingdings 3" panose="05040102010807070707" pitchFamily="18" charset="2"/>
              <a:buChar char="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1800"/>
              <a:t>J Bone Joint Surg Am. 2010;92 Suppl 1 (Part 2):250-257</a:t>
            </a:r>
          </a:p>
        </p:txBody>
      </p:sp>
      <p:pic>
        <p:nvPicPr>
          <p:cNvPr id="1028" name="Picture 4" descr="JBJS">
            <a:hlinkClick r:id="rId3"/>
            <a:extLst>
              <a:ext uri="{FF2B5EF4-FFF2-40B4-BE49-F238E27FC236}">
                <a16:creationId xmlns:a16="http://schemas.microsoft.com/office/drawing/2014/main" id="{0F099AAA-B87A-4A09-ACC5-C8F6CC9C47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139" y="5593097"/>
            <a:ext cx="949461" cy="12422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D3556DE-3F61-48AC-B50E-6D3174A03D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43750" y="1114425"/>
            <a:ext cx="1990725" cy="2325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04" name="TextBox 5">
            <a:extLst>
              <a:ext uri="{FF2B5EF4-FFF2-40B4-BE49-F238E27FC236}">
                <a16:creationId xmlns:a16="http://schemas.microsoft.com/office/drawing/2014/main" id="{52B52F5B-7D11-408B-A4BA-BF9D07CC9B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8175" y="5408613"/>
            <a:ext cx="4476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F9F9F9"/>
              </a:buClr>
              <a:buSzPct val="65000"/>
              <a:buFont typeface="Wingdings 2" panose="05020102010507070707" pitchFamily="18" charset="2"/>
              <a:buChar char="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80000"/>
              <a:buFont typeface="Wingdings 2" panose="05020102010507070707" pitchFamily="18" charset="2"/>
              <a:buChar char="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95000"/>
              <a:buFont typeface="Wingdings" panose="05000000000000000000" pitchFamily="2" charset="2"/>
              <a:buChar char="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100000"/>
              <a:buFont typeface="Wingdings 3" panose="05040102010807070707" pitchFamily="18" charset="2"/>
              <a:buChar char="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1800"/>
              <a:t>+2</a:t>
            </a:r>
          </a:p>
        </p:txBody>
      </p:sp>
      <p:sp>
        <p:nvSpPr>
          <p:cNvPr id="55305" name="TextBox 6">
            <a:extLst>
              <a:ext uri="{FF2B5EF4-FFF2-40B4-BE49-F238E27FC236}">
                <a16:creationId xmlns:a16="http://schemas.microsoft.com/office/drawing/2014/main" id="{E582757E-26D6-4B42-9460-E60F3BA3E0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24300" y="5408613"/>
            <a:ext cx="4476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F9F9F9"/>
              </a:buClr>
              <a:buSzPct val="65000"/>
              <a:buFont typeface="Wingdings 2" panose="05020102010507070707" pitchFamily="18" charset="2"/>
              <a:buChar char="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80000"/>
              <a:buFont typeface="Wingdings 2" panose="05020102010507070707" pitchFamily="18" charset="2"/>
              <a:buChar char="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95000"/>
              <a:buFont typeface="Wingdings" panose="05000000000000000000" pitchFamily="2" charset="2"/>
              <a:buChar char="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100000"/>
              <a:buFont typeface="Wingdings 3" panose="05040102010807070707" pitchFamily="18" charset="2"/>
              <a:buChar char="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1800"/>
              <a:t>+4</a:t>
            </a:r>
          </a:p>
        </p:txBody>
      </p:sp>
      <p:sp>
        <p:nvSpPr>
          <p:cNvPr id="55306" name="TextBox 7">
            <a:extLst>
              <a:ext uri="{FF2B5EF4-FFF2-40B4-BE49-F238E27FC236}">
                <a16:creationId xmlns:a16="http://schemas.microsoft.com/office/drawing/2014/main" id="{FCFA7050-FEB4-4EE5-B974-572DB517ED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03925" y="5256213"/>
            <a:ext cx="4476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F9F9F9"/>
              </a:buClr>
              <a:buSzPct val="65000"/>
              <a:buFont typeface="Wingdings 2" panose="05020102010507070707" pitchFamily="18" charset="2"/>
              <a:buChar char="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80000"/>
              <a:buFont typeface="Wingdings 2" panose="05020102010507070707" pitchFamily="18" charset="2"/>
              <a:buChar char="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95000"/>
              <a:buFont typeface="Wingdings" panose="05000000000000000000" pitchFamily="2" charset="2"/>
              <a:buChar char="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100000"/>
              <a:buFont typeface="Wingdings 3" panose="05040102010807070707" pitchFamily="18" charset="2"/>
              <a:buChar char="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1800"/>
              <a:t>+6</a:t>
            </a:r>
          </a:p>
        </p:txBody>
      </p:sp>
      <p:pic>
        <p:nvPicPr>
          <p:cNvPr id="55307" name="Picture 1">
            <a:extLst>
              <a:ext uri="{FF2B5EF4-FFF2-40B4-BE49-F238E27FC236}">
                <a16:creationId xmlns:a16="http://schemas.microsoft.com/office/drawing/2014/main" id="{FDE88C2F-D495-4968-B436-A88F5F825BE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2150" y="2855913"/>
            <a:ext cx="2682875" cy="353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8" name="Picture 2">
            <a:extLst>
              <a:ext uri="{FF2B5EF4-FFF2-40B4-BE49-F238E27FC236}">
                <a16:creationId xmlns:a16="http://schemas.microsoft.com/office/drawing/2014/main" id="{31531101-78C5-4972-984E-1FC7563DEF3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08400" y="3197225"/>
            <a:ext cx="4795838" cy="321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999AF5E5-5850-4F22-A82B-5FF6B1A5CD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4AFA039-5968-495B-A096-0B141925CE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988840"/>
            <a:ext cx="6491064" cy="4103861"/>
          </a:xfrm>
        </p:spPr>
        <p:txBody>
          <a:bodyPr/>
          <a:lstStyle/>
          <a:p>
            <a:r>
              <a:rPr lang="en-GB" dirty="0"/>
              <a:t>Avoid </a:t>
            </a:r>
            <a:r>
              <a:rPr lang="en-GB" dirty="0" err="1"/>
              <a:t>understuffing</a:t>
            </a:r>
            <a:endParaRPr lang="en-GB" dirty="0"/>
          </a:p>
          <a:p>
            <a:pPr lvl="1"/>
            <a:r>
              <a:rPr lang="en-GB" dirty="0"/>
              <a:t>X ray 2mm proud neutral forearm</a:t>
            </a:r>
          </a:p>
          <a:p>
            <a:pPr lvl="1"/>
            <a:r>
              <a:rPr lang="en-GB" dirty="0"/>
              <a:t>Supination longer, pronation shorter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BA159E2-BF48-4D26-8FCA-AF8F1F18A5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9" y="31070"/>
            <a:ext cx="9143937" cy="195777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5EC6951-A736-492A-9C82-D7ED703466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573016"/>
            <a:ext cx="8984816" cy="310842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C2DE61F-7D5D-4B7D-BB95-7E7B10390E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62780" y="1861436"/>
            <a:ext cx="1663786" cy="156853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7062D5D-40B4-4AA2-B8D9-6A1071B9D1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10933" y="3515341"/>
            <a:ext cx="6279984" cy="325147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08DD2D5-7D85-40A8-A064-6EB5FC678C4F}"/>
              </a:ext>
            </a:extLst>
          </p:cNvPr>
          <p:cNvSpPr txBox="1"/>
          <p:nvPr/>
        </p:nvSpPr>
        <p:spPr>
          <a:xfrm>
            <a:off x="5289526" y="6339934"/>
            <a:ext cx="13227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/>
              <a:t>Perfect</a:t>
            </a:r>
          </a:p>
        </p:txBody>
      </p:sp>
    </p:spTree>
    <p:extLst>
      <p:ext uri="{BB962C8B-B14F-4D97-AF65-F5344CB8AC3E}">
        <p14:creationId xmlns:p14="http://schemas.microsoft.com/office/powerpoint/2010/main" val="2490125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65DA9B-94CC-43F2-A4D8-9A97C77962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 dirty="0"/>
              <a:t>Overstuffed 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072A050-FB39-47F7-AE22-11022A8D8C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19700" y="1774825"/>
            <a:ext cx="3600450" cy="461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4" name="Picture 4" descr="Screen Clipping">
            <a:extLst>
              <a:ext uri="{FF2B5EF4-FFF2-40B4-BE49-F238E27FC236}">
                <a16:creationId xmlns:a16="http://schemas.microsoft.com/office/drawing/2014/main" id="{5922B1C7-0562-4E6B-9E4B-1663E9957E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84488" y="1273175"/>
            <a:ext cx="2220912" cy="280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5" name="Picture 6" descr="Screen Clipping">
            <a:extLst>
              <a:ext uri="{FF2B5EF4-FFF2-40B4-BE49-F238E27FC236}">
                <a16:creationId xmlns:a16="http://schemas.microsoft.com/office/drawing/2014/main" id="{25ACCBEE-78B1-4A41-A5D6-2BA41AEFFE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3363" y="1125538"/>
            <a:ext cx="2682875" cy="373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6" name="Picture 7" descr="Screen Clipping">
            <a:extLst>
              <a:ext uri="{FF2B5EF4-FFF2-40B4-BE49-F238E27FC236}">
                <a16:creationId xmlns:a16="http://schemas.microsoft.com/office/drawing/2014/main" id="{F5B9635B-EFC1-4D92-B1CF-663D1BDA589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30288" y="4003675"/>
            <a:ext cx="4006850" cy="285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FCD7AB3B-49ED-4F5C-9DD4-595CB76EB3B4}"/>
              </a:ext>
            </a:extLst>
          </p:cNvPr>
          <p:cNvCxnSpPr/>
          <p:nvPr/>
        </p:nvCxnSpPr>
        <p:spPr>
          <a:xfrm flipH="1" flipV="1">
            <a:off x="7885113" y="3429000"/>
            <a:ext cx="215900" cy="287338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FCC61A45-EE7F-4F43-8984-82E8733F8BDA}"/>
              </a:ext>
            </a:extLst>
          </p:cNvPr>
          <p:cNvCxnSpPr/>
          <p:nvPr/>
        </p:nvCxnSpPr>
        <p:spPr>
          <a:xfrm>
            <a:off x="5534858" y="2852936"/>
            <a:ext cx="1152128" cy="1368152"/>
          </a:xfrm>
          <a:prstGeom prst="straightConnector1">
            <a:avLst/>
          </a:prstGeom>
          <a:ln w="57150">
            <a:solidFill>
              <a:schemeClr val="accent3">
                <a:lumMod val="75000"/>
              </a:schemeClr>
            </a:solidFill>
            <a:tailEnd type="triangle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val 12">
            <a:extLst>
              <a:ext uri="{FF2B5EF4-FFF2-40B4-BE49-F238E27FC236}">
                <a16:creationId xmlns:a16="http://schemas.microsoft.com/office/drawing/2014/main" id="{F2C844C1-803F-4FB7-BA95-A55E09A91AFA}"/>
              </a:ext>
            </a:extLst>
          </p:cNvPr>
          <p:cNvSpPr/>
          <p:nvPr/>
        </p:nvSpPr>
        <p:spPr>
          <a:xfrm>
            <a:off x="7164288" y="3429000"/>
            <a:ext cx="576064" cy="653071"/>
          </a:xfrm>
          <a:prstGeom prst="ellipse">
            <a:avLst/>
          </a:prstGeom>
          <a:noFill/>
          <a:ln w="57150"/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A34083-82A1-4304-8BE3-40010A7A38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 dirty="0"/>
              <a:t>Excision</a:t>
            </a:r>
          </a:p>
        </p:txBody>
      </p:sp>
      <p:sp>
        <p:nvSpPr>
          <p:cNvPr id="67587" name="Content Placeholder 5">
            <a:extLst>
              <a:ext uri="{FF2B5EF4-FFF2-40B4-BE49-F238E27FC236}">
                <a16:creationId xmlns:a16="http://schemas.microsoft.com/office/drawing/2014/main" id="{0AC5D235-BCB0-43AC-9ED5-AC359A7819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GB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1EF63DB-4AF5-441D-82C4-57D4EBA845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7664" y="1196752"/>
            <a:ext cx="6624736" cy="4968552"/>
          </a:xfrm>
          <a:prstGeom prst="rect">
            <a:avLst/>
          </a:prstGeom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40320DA5-29AF-4DD7-BE4F-8B9CCA1DE2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62B17D7-9935-43E8-B390-D0C2134698CB}"/>
              </a:ext>
            </a:extLst>
          </p:cNvPr>
          <p:cNvSpPr/>
          <p:nvPr/>
        </p:nvSpPr>
        <p:spPr>
          <a:xfrm>
            <a:off x="5364088" y="6398696"/>
            <a:ext cx="36599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Biomed Res Int. 2018 Jul 16;2018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31160D5-116C-40BD-9E27-36C0CD797A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988840"/>
            <a:ext cx="8229600" cy="4319885"/>
          </a:xfrm>
        </p:spPr>
        <p:txBody>
          <a:bodyPr/>
          <a:lstStyle/>
          <a:p>
            <a:r>
              <a:rPr lang="en-GB" dirty="0"/>
              <a:t>29 Papers</a:t>
            </a:r>
          </a:p>
          <a:p>
            <a:pPr lvl="1"/>
            <a:r>
              <a:rPr lang="en-GB" dirty="0"/>
              <a:t>Most radial head last 10 years</a:t>
            </a:r>
          </a:p>
          <a:p>
            <a:pPr lvl="1"/>
            <a:r>
              <a:rPr lang="en-GB" dirty="0"/>
              <a:t>Excision very little last 20 years</a:t>
            </a:r>
          </a:p>
          <a:p>
            <a:r>
              <a:rPr lang="en-GB" dirty="0"/>
              <a:t>Radial head replacement</a:t>
            </a:r>
          </a:p>
          <a:p>
            <a:pPr lvl="1"/>
            <a:r>
              <a:rPr lang="en-GB" dirty="0"/>
              <a:t>Good outcome</a:t>
            </a:r>
          </a:p>
          <a:p>
            <a:pPr lvl="2"/>
            <a:r>
              <a:rPr lang="en-GB" dirty="0"/>
              <a:t>Range of motion </a:t>
            </a:r>
          </a:p>
          <a:p>
            <a:pPr lvl="2"/>
            <a:r>
              <a:rPr lang="en-GB" dirty="0"/>
              <a:t>Pain </a:t>
            </a:r>
          </a:p>
          <a:p>
            <a:pPr lvl="2"/>
            <a:r>
              <a:rPr lang="en-GB" dirty="0"/>
              <a:t>Stability</a:t>
            </a:r>
          </a:p>
          <a:p>
            <a:r>
              <a:rPr lang="en-GB" dirty="0"/>
              <a:t>Excision acceptable</a:t>
            </a:r>
          </a:p>
          <a:p>
            <a:pPr lvl="2"/>
            <a:r>
              <a:rPr lang="en-GB" dirty="0"/>
              <a:t>Isolated radial head no ligament injury</a:t>
            </a:r>
          </a:p>
          <a:p>
            <a:pPr lvl="2"/>
            <a:r>
              <a:rPr lang="en-GB" dirty="0"/>
              <a:t>Good durable outcomes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0A126E0-D73B-40D3-82B6-BEF082648F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" y="0"/>
            <a:ext cx="9101470" cy="1988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386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>
            <a:extLst>
              <a:ext uri="{FF2B5EF4-FFF2-40B4-BE49-F238E27FC236}">
                <a16:creationId xmlns:a16="http://schemas.microsoft.com/office/drawing/2014/main" id="{2A1BD04D-1E72-44DA-A3A1-91CB893285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GB"/>
              <a:t>Radial head</a:t>
            </a:r>
            <a:br>
              <a:rPr lang="en-GB"/>
            </a:br>
            <a:r>
              <a:rPr lang="en-GB"/>
              <a:t>Classification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E5E1405-4CD7-42D9-9C83-A09DEC48F0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981200"/>
            <a:ext cx="8029575" cy="4114800"/>
          </a:xfrm>
        </p:spPr>
        <p:txBody>
          <a:bodyPr/>
          <a:lstStyle/>
          <a:p>
            <a:pPr eaLnBrk="1" hangingPunct="1"/>
            <a:r>
              <a:rPr lang="en-GB" altLang="en-US" b="1" dirty="0">
                <a:solidFill>
                  <a:schemeClr val="bg2">
                    <a:lumMod val="50000"/>
                    <a:lumOff val="50000"/>
                  </a:schemeClr>
                </a:solidFill>
              </a:rPr>
              <a:t>Hotchkiss (1997)</a:t>
            </a:r>
          </a:p>
          <a:p>
            <a:pPr eaLnBrk="1" hangingPunct="1"/>
            <a:r>
              <a:rPr lang="en-GB" altLang="en-US" b="1" dirty="0">
                <a:solidFill>
                  <a:schemeClr val="bg2">
                    <a:lumMod val="50000"/>
                    <a:lumOff val="50000"/>
                  </a:schemeClr>
                </a:solidFill>
              </a:rPr>
              <a:t>Adaption of Mason</a:t>
            </a:r>
          </a:p>
          <a:p>
            <a:pPr lvl="2" eaLnBrk="1" hangingPunct="1">
              <a:buFontTx/>
              <a:buNone/>
            </a:pPr>
            <a:r>
              <a:rPr lang="en-GB" altLang="en-US" dirty="0">
                <a:solidFill>
                  <a:schemeClr val="bg2">
                    <a:lumMod val="50000"/>
                    <a:lumOff val="50000"/>
                  </a:schemeClr>
                </a:solidFill>
              </a:rPr>
              <a:t>1. </a:t>
            </a:r>
            <a:r>
              <a:rPr lang="en-GB" altLang="en-US" dirty="0" err="1">
                <a:solidFill>
                  <a:schemeClr val="bg2">
                    <a:lumMod val="50000"/>
                    <a:lumOff val="50000"/>
                  </a:schemeClr>
                </a:solidFill>
              </a:rPr>
              <a:t>Undisplaced</a:t>
            </a:r>
            <a:r>
              <a:rPr lang="en-GB" altLang="en-US" dirty="0">
                <a:solidFill>
                  <a:schemeClr val="bg2">
                    <a:lumMod val="50000"/>
                    <a:lumOff val="50000"/>
                  </a:schemeClr>
                </a:solidFill>
              </a:rPr>
              <a:t> or minimally displaced (&lt;2mm) </a:t>
            </a:r>
          </a:p>
          <a:p>
            <a:pPr lvl="2" eaLnBrk="1" hangingPunct="1">
              <a:buFontTx/>
              <a:buNone/>
            </a:pPr>
            <a:r>
              <a:rPr lang="en-GB" altLang="en-US" dirty="0">
                <a:solidFill>
                  <a:schemeClr val="bg2">
                    <a:lumMod val="50000"/>
                    <a:lumOff val="50000"/>
                  </a:schemeClr>
                </a:solidFill>
              </a:rPr>
              <a:t>2. Displaced but amenable to internal fixation </a:t>
            </a:r>
          </a:p>
          <a:p>
            <a:pPr lvl="2" eaLnBrk="1" hangingPunct="1">
              <a:buFontTx/>
              <a:buNone/>
            </a:pPr>
            <a:r>
              <a:rPr lang="en-GB" altLang="en-US" dirty="0"/>
              <a:t>3. </a:t>
            </a:r>
            <a:r>
              <a:rPr lang="en-GB" altLang="en-US" sz="2800" dirty="0"/>
              <a:t>Fracture not amenable to internal fixation</a:t>
            </a:r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409966846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E9EEEB-550D-41BB-9666-725EBF2177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CDAA71-C103-4606-A5F6-979276E3C5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38DBDDA-2A0A-4C91-BB03-D8F4E0C303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16632"/>
            <a:ext cx="4572396" cy="342929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7A5699D-1EA7-4D8D-95F4-F3CF284242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2039" y="3694337"/>
            <a:ext cx="4218613" cy="31639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C8B2206-7E91-47DA-A60B-7B956B65D1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3888" y="2446585"/>
            <a:ext cx="1850986" cy="2130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46587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 descr="Screen Clippi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137" y="44624"/>
            <a:ext cx="9026863" cy="1728191"/>
          </a:xfrm>
        </p:spPr>
      </p:pic>
      <p:sp>
        <p:nvSpPr>
          <p:cNvPr id="5" name="Rectangle 4"/>
          <p:cNvSpPr/>
          <p:nvPr/>
        </p:nvSpPr>
        <p:spPr>
          <a:xfrm>
            <a:off x="3131840" y="6381328"/>
            <a:ext cx="6400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International Orthopaedics (SICOT) (2012) 36:2507–2512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1F87C67-A95F-450E-AB92-4B3A2AACE8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72815"/>
            <a:ext cx="2699792" cy="331860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8267CAD-8409-4F07-AAA1-C2E0C35E72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6250" y="1772815"/>
            <a:ext cx="3717959" cy="307044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C291273-989B-4390-9828-FBA681CA33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2390" y="4235801"/>
            <a:ext cx="2260946" cy="260125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1723EA5-5959-4746-950B-BF502D81529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92080" y="3997538"/>
            <a:ext cx="3310415" cy="240812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3D464C5-C887-4137-A227-2224CF595C55}"/>
              </a:ext>
            </a:extLst>
          </p:cNvPr>
          <p:cNvSpPr txBox="1"/>
          <p:nvPr/>
        </p:nvSpPr>
        <p:spPr>
          <a:xfrm>
            <a:off x="6660232" y="2420888"/>
            <a:ext cx="14670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Delayed </a:t>
            </a:r>
          </a:p>
          <a:p>
            <a:r>
              <a:rPr lang="en-GB" dirty="0"/>
              <a:t>Arthroscopic</a:t>
            </a:r>
          </a:p>
        </p:txBody>
      </p:sp>
    </p:spTree>
    <p:extLst>
      <p:ext uri="{BB962C8B-B14F-4D97-AF65-F5344CB8AC3E}">
        <p14:creationId xmlns:p14="http://schemas.microsoft.com/office/powerpoint/2010/main" val="372017483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64BDFF-AAE7-430E-BADA-8BD96AF080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560" y="2996952"/>
            <a:ext cx="8229600" cy="11430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GB" sz="6000" dirty="0"/>
              <a:t>Thank You</a:t>
            </a:r>
            <a:br>
              <a:rPr lang="en-GB" dirty="0"/>
            </a:br>
            <a:br>
              <a:rPr lang="en-GB" dirty="0"/>
            </a:br>
            <a:r>
              <a:rPr lang="en-GB" sz="3100" dirty="0">
                <a:solidFill>
                  <a:schemeClr val="accent5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www.cambridgeses.co.uk</a:t>
            </a:r>
            <a:br>
              <a:rPr lang="en-GB" dirty="0"/>
            </a:br>
            <a:endParaRPr lang="en-GB" dirty="0"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47AE76-4E32-45F1-9A57-2681ADCBFB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 dirty="0"/>
              <a:t>Overstuffed 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0E1E1F7-A400-469F-A7F7-73957E10AD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19700" y="1774825"/>
            <a:ext cx="3600450" cy="461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452" name="Picture 4" descr="Screen Clipping">
            <a:extLst>
              <a:ext uri="{FF2B5EF4-FFF2-40B4-BE49-F238E27FC236}">
                <a16:creationId xmlns:a16="http://schemas.microsoft.com/office/drawing/2014/main" id="{B75A7B86-E64E-49D8-83BE-3E366D624B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84488" y="1273175"/>
            <a:ext cx="2220912" cy="280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453" name="Picture 6" descr="Screen Clipping">
            <a:extLst>
              <a:ext uri="{FF2B5EF4-FFF2-40B4-BE49-F238E27FC236}">
                <a16:creationId xmlns:a16="http://schemas.microsoft.com/office/drawing/2014/main" id="{C30370E6-8658-4943-A118-5865B611FC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3363" y="1125538"/>
            <a:ext cx="2682875" cy="373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454" name="Picture 7" descr="Screen Clipping">
            <a:extLst>
              <a:ext uri="{FF2B5EF4-FFF2-40B4-BE49-F238E27FC236}">
                <a16:creationId xmlns:a16="http://schemas.microsoft.com/office/drawing/2014/main" id="{826E403B-B8C7-454D-A31F-F5B3B0009B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30288" y="4003675"/>
            <a:ext cx="4006850" cy="285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795900E9-5CC7-4576-8140-EE92F62A44B8}"/>
              </a:ext>
            </a:extLst>
          </p:cNvPr>
          <p:cNvCxnSpPr/>
          <p:nvPr/>
        </p:nvCxnSpPr>
        <p:spPr>
          <a:xfrm flipH="1" flipV="1">
            <a:off x="7885113" y="3429000"/>
            <a:ext cx="215900" cy="287338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733D0A84-DB59-4576-B96A-26C216606667}"/>
              </a:ext>
            </a:extLst>
          </p:cNvPr>
          <p:cNvCxnSpPr/>
          <p:nvPr/>
        </p:nvCxnSpPr>
        <p:spPr>
          <a:xfrm>
            <a:off x="5534858" y="2852936"/>
            <a:ext cx="1152128" cy="1368152"/>
          </a:xfrm>
          <a:prstGeom prst="straightConnector1">
            <a:avLst/>
          </a:prstGeom>
          <a:ln w="57150">
            <a:solidFill>
              <a:schemeClr val="accent3">
                <a:lumMod val="75000"/>
              </a:schemeClr>
            </a:solidFill>
            <a:tailEnd type="triangle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val 12">
            <a:extLst>
              <a:ext uri="{FF2B5EF4-FFF2-40B4-BE49-F238E27FC236}">
                <a16:creationId xmlns:a16="http://schemas.microsoft.com/office/drawing/2014/main" id="{F75B1C41-20D3-4AEB-83D0-800B139CADC4}"/>
              </a:ext>
            </a:extLst>
          </p:cNvPr>
          <p:cNvSpPr/>
          <p:nvPr/>
        </p:nvSpPr>
        <p:spPr>
          <a:xfrm>
            <a:off x="7164288" y="3429000"/>
            <a:ext cx="576064" cy="653071"/>
          </a:xfrm>
          <a:prstGeom prst="ellipse">
            <a:avLst/>
          </a:prstGeom>
          <a:noFill/>
          <a:ln w="57150"/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le 1">
            <a:extLst>
              <a:ext uri="{FF2B5EF4-FFF2-40B4-BE49-F238E27FC236}">
                <a16:creationId xmlns:a16="http://schemas.microsoft.com/office/drawing/2014/main" id="{3B8AF6C5-D3E6-44CA-AEA4-913F278548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GB"/>
              <a:t>Radial head</a:t>
            </a:r>
            <a:br>
              <a:rPr lang="en-GB"/>
            </a:br>
            <a:r>
              <a:rPr lang="en-GB"/>
              <a:t>Classification</a:t>
            </a:r>
          </a:p>
        </p:txBody>
      </p:sp>
      <p:sp>
        <p:nvSpPr>
          <p:cNvPr id="11267" name="Content Placeholder 5">
            <a:extLst>
              <a:ext uri="{FF2B5EF4-FFF2-40B4-BE49-F238E27FC236}">
                <a16:creationId xmlns:a16="http://schemas.microsoft.com/office/drawing/2014/main" id="{DC30424F-5A18-4278-A342-98D98A1D9C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2138" y="1778000"/>
            <a:ext cx="8029575" cy="4114800"/>
          </a:xfrm>
        </p:spPr>
        <p:txBody>
          <a:bodyPr/>
          <a:lstStyle/>
          <a:p>
            <a:pPr eaLnBrk="1" hangingPunct="1"/>
            <a:r>
              <a:rPr lang="en-GB" altLang="en-US" b="1"/>
              <a:t>Mason – Mayo (2008)</a:t>
            </a:r>
          </a:p>
          <a:p>
            <a:pPr eaLnBrk="1" hangingPunct="1"/>
            <a:r>
              <a:rPr lang="en-GB" altLang="en-US" b="1"/>
              <a:t>Adaption of Mason</a:t>
            </a:r>
          </a:p>
          <a:p>
            <a:pPr lvl="2" eaLnBrk="1" hangingPunct="1"/>
            <a:r>
              <a:rPr lang="en-GB" altLang="en-US"/>
              <a:t>Includes suffix to denote associated</a:t>
            </a:r>
          </a:p>
          <a:p>
            <a:pPr lvl="3" eaLnBrk="1" hangingPunct="1"/>
            <a:r>
              <a:rPr lang="en-GB" altLang="en-US"/>
              <a:t>Articular injury</a:t>
            </a:r>
          </a:p>
          <a:p>
            <a:pPr lvl="4" eaLnBrk="1" hangingPunct="1"/>
            <a:r>
              <a:rPr lang="en-GB" altLang="en-US"/>
              <a:t>c = coronoid</a:t>
            </a:r>
          </a:p>
          <a:p>
            <a:pPr lvl="4" eaLnBrk="1" hangingPunct="1"/>
            <a:r>
              <a:rPr lang="en-GB" altLang="en-US"/>
              <a:t>o = olecranon </a:t>
            </a:r>
          </a:p>
          <a:p>
            <a:pPr lvl="3" eaLnBrk="1" hangingPunct="1"/>
            <a:r>
              <a:rPr lang="en-GB" altLang="en-US"/>
              <a:t>Ligamentous injury</a:t>
            </a:r>
          </a:p>
          <a:p>
            <a:pPr lvl="4" eaLnBrk="1" hangingPunct="1"/>
            <a:r>
              <a:rPr lang="en-GB" altLang="en-US"/>
              <a:t>l = lateral collateral ligament</a:t>
            </a:r>
          </a:p>
          <a:p>
            <a:pPr lvl="4" eaLnBrk="1" hangingPunct="1"/>
            <a:r>
              <a:rPr lang="en-GB" altLang="en-US"/>
              <a:t>m = medial collateral ligament</a:t>
            </a:r>
          </a:p>
          <a:p>
            <a:pPr lvl="4" eaLnBrk="1" hangingPunct="1"/>
            <a:r>
              <a:rPr lang="en-GB" altLang="en-US"/>
              <a:t>d = distal radioulnar joint</a:t>
            </a:r>
          </a:p>
        </p:txBody>
      </p:sp>
      <p:sp>
        <p:nvSpPr>
          <p:cNvPr id="11268" name="Rectangle 3">
            <a:extLst>
              <a:ext uri="{FF2B5EF4-FFF2-40B4-BE49-F238E27FC236}">
                <a16:creationId xmlns:a16="http://schemas.microsoft.com/office/drawing/2014/main" id="{29911D15-4D8E-40A2-AE46-F32DAF5B41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55700" y="5892800"/>
            <a:ext cx="795655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F9F9F9"/>
              </a:buClr>
              <a:buSzPct val="65000"/>
              <a:buFont typeface="Wingdings 2" panose="05020102010507070707" pitchFamily="18" charset="2"/>
              <a:buChar char="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80000"/>
              <a:buFont typeface="Wingdings 2" panose="05020102010507070707" pitchFamily="18" charset="2"/>
              <a:buChar char="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95000"/>
              <a:buFont typeface="Wingdings" panose="05000000000000000000" pitchFamily="2" charset="2"/>
              <a:buChar char="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100000"/>
              <a:buFont typeface="Wingdings 3" panose="05040102010807070707" pitchFamily="18" charset="2"/>
              <a:buChar char="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GB" altLang="en-US" sz="1800"/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1800" i="1"/>
              <a:t>van Riet RP, Morrey BF.; Clin Orth Relat Res. 2008 Jan;466(1):130-4.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GB" altLang="en-US" sz="1800"/>
          </a:p>
        </p:txBody>
      </p:sp>
      <p:pic>
        <p:nvPicPr>
          <p:cNvPr id="1026" name="Picture 2" descr="January 2011 Cover">
            <a:extLst>
              <a:ext uri="{FF2B5EF4-FFF2-40B4-BE49-F238E27FC236}">
                <a16:creationId xmlns:a16="http://schemas.microsoft.com/office/drawing/2014/main" id="{AB54606A-9BA9-4118-851C-3881311D81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1383" y="5442917"/>
            <a:ext cx="942975" cy="12668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96C910-80D5-4CEF-9539-3E087B7C71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GB"/>
          </a:p>
        </p:txBody>
      </p:sp>
      <p:sp>
        <p:nvSpPr>
          <p:cNvPr id="62467" name="Content Placeholder 2">
            <a:extLst>
              <a:ext uri="{FF2B5EF4-FFF2-40B4-BE49-F238E27FC236}">
                <a16:creationId xmlns:a16="http://schemas.microsoft.com/office/drawing/2014/main" id="{EF1FC9B7-71ED-4075-AA90-B98A510528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GB" altLang="en-US"/>
          </a:p>
        </p:txBody>
      </p:sp>
      <p:pic>
        <p:nvPicPr>
          <p:cNvPr id="62468" name="Picture 3">
            <a:extLst>
              <a:ext uri="{FF2B5EF4-FFF2-40B4-BE49-F238E27FC236}">
                <a16:creationId xmlns:a16="http://schemas.microsoft.com/office/drawing/2014/main" id="{5F3BB275-7F5F-4545-83AB-3653D8D8EC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6013" y="90488"/>
            <a:ext cx="5616575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69" name="Rectangle 4">
            <a:extLst>
              <a:ext uri="{FF2B5EF4-FFF2-40B4-BE49-F238E27FC236}">
                <a16:creationId xmlns:a16="http://schemas.microsoft.com/office/drawing/2014/main" id="{385BD3C9-D79A-419D-B9B4-A900D8C9B9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14913" y="6399213"/>
            <a:ext cx="41338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GB" altLang="en-US"/>
              <a:t>Int Orthop. 2009 Feb; 33(1): 249–253. 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>
            <a:extLst>
              <a:ext uri="{FF2B5EF4-FFF2-40B4-BE49-F238E27FC236}">
                <a16:creationId xmlns:a16="http://schemas.microsoft.com/office/drawing/2014/main" id="{1A3ADC3C-405E-4037-A13F-5E52BEA0F4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 dirty="0"/>
              <a:t>Replace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31409F1-02D0-448E-853C-5D8C7CD013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950" y="1981200"/>
            <a:ext cx="8928100" cy="4114800"/>
          </a:xfrm>
        </p:spPr>
        <p:txBody>
          <a:bodyPr/>
          <a:lstStyle/>
          <a:p>
            <a:pPr eaLnBrk="1" hangingPunct="1">
              <a:defRPr/>
            </a:pPr>
            <a:r>
              <a:rPr lang="en-GB" altLang="en-US" b="1" dirty="0"/>
              <a:t>Hotchkiss (1997)</a:t>
            </a:r>
          </a:p>
          <a:p>
            <a:pPr eaLnBrk="1" hangingPunct="1">
              <a:defRPr/>
            </a:pPr>
            <a:r>
              <a:rPr lang="en-GB" altLang="en-US" b="1" dirty="0"/>
              <a:t>Adaption of Mason</a:t>
            </a:r>
          </a:p>
          <a:p>
            <a:pPr lvl="2" eaLnBrk="1" hangingPunct="1">
              <a:buFontTx/>
              <a:buNone/>
              <a:defRPr/>
            </a:pPr>
            <a:r>
              <a:rPr lang="en-GB" altLang="en-US" dirty="0">
                <a:solidFill>
                  <a:schemeClr val="bg2">
                    <a:lumMod val="50000"/>
                    <a:lumOff val="50000"/>
                  </a:schemeClr>
                </a:solidFill>
              </a:rPr>
              <a:t>1.Undisplaced or minimally displaced (&lt;2mm) </a:t>
            </a:r>
          </a:p>
          <a:p>
            <a:pPr lvl="2" eaLnBrk="1" hangingPunct="1">
              <a:buFontTx/>
              <a:buNone/>
              <a:defRPr/>
            </a:pPr>
            <a:r>
              <a:rPr lang="en-GB" altLang="en-US" sz="2000" dirty="0">
                <a:solidFill>
                  <a:schemeClr val="bg2">
                    <a:lumMod val="50000"/>
                    <a:lumOff val="50000"/>
                  </a:schemeClr>
                </a:solidFill>
              </a:rPr>
              <a:t>2. Displaced but amenable to internal fixation </a:t>
            </a:r>
          </a:p>
          <a:p>
            <a:pPr lvl="2" eaLnBrk="1" hangingPunct="1">
              <a:buFontTx/>
              <a:buNone/>
              <a:defRPr/>
            </a:pPr>
            <a:r>
              <a:rPr lang="en-GB" altLang="en-US" dirty="0">
                <a:solidFill>
                  <a:schemeClr val="bg2">
                    <a:lumMod val="50000"/>
                    <a:lumOff val="50000"/>
                  </a:schemeClr>
                </a:solidFill>
              </a:rPr>
              <a:t>3.</a:t>
            </a:r>
            <a:r>
              <a:rPr lang="en-GB" altLang="en-US" sz="2800" dirty="0">
                <a:solidFill>
                  <a:schemeClr val="bg1"/>
                </a:solidFill>
              </a:rPr>
              <a:t>Fracture not amenable to internal fixation</a:t>
            </a:r>
          </a:p>
          <a:p>
            <a:pPr lvl="2" eaLnBrk="1" hangingPunct="1">
              <a:buFontTx/>
              <a:buNone/>
              <a:defRPr/>
            </a:pPr>
            <a:r>
              <a:rPr lang="en-GB" altLang="en-US" sz="2800" dirty="0">
                <a:solidFill>
                  <a:schemeClr val="bg1"/>
                </a:solidFill>
              </a:rPr>
              <a:t>		Excise  </a:t>
            </a:r>
            <a:r>
              <a:rPr lang="en-GB" altLang="en-US" sz="1600" dirty="0">
                <a:solidFill>
                  <a:schemeClr val="bg1"/>
                </a:solidFill>
              </a:rPr>
              <a:t>(80% Grade 3 have ligamentous injury)</a:t>
            </a:r>
          </a:p>
          <a:p>
            <a:pPr lvl="2" eaLnBrk="1" hangingPunct="1">
              <a:buFontTx/>
              <a:buNone/>
              <a:defRPr/>
            </a:pPr>
            <a:r>
              <a:rPr lang="en-GB" altLang="en-US" sz="2800" dirty="0">
                <a:solidFill>
                  <a:schemeClr val="bg1"/>
                </a:solidFill>
              </a:rPr>
              <a:t>		Replace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C7F471-4544-4799-8C95-61FD588A29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 dirty="0"/>
              <a:t>Long stem</a:t>
            </a:r>
          </a:p>
        </p:txBody>
      </p:sp>
      <p:pic>
        <p:nvPicPr>
          <p:cNvPr id="108547" name="Picture 3" descr="Screen Clipping">
            <a:extLst>
              <a:ext uri="{FF2B5EF4-FFF2-40B4-BE49-F238E27FC236}">
                <a16:creationId xmlns:a16="http://schemas.microsoft.com/office/drawing/2014/main" id="{1257F1AD-AA5B-40F0-8AFA-9E49CEFF39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950" y="1417638"/>
            <a:ext cx="4665663" cy="5313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8548" name="Picture 4">
            <a:extLst>
              <a:ext uri="{FF2B5EF4-FFF2-40B4-BE49-F238E27FC236}">
                <a16:creationId xmlns:a16="http://schemas.microsoft.com/office/drawing/2014/main" id="{23FFFF2E-2167-4257-9582-F41DAB7F1D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19700" y="3863975"/>
            <a:ext cx="3822700" cy="286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8AA0E0-53E1-4206-A333-24C58C7A99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06098"/>
            <a:ext cx="8229600" cy="11430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GB" dirty="0"/>
              <a:t>25 YO</a:t>
            </a:r>
            <a:br>
              <a:rPr lang="en-GB" dirty="0"/>
            </a:br>
            <a:r>
              <a:rPr lang="en-GB" dirty="0"/>
              <a:t>Farmer</a:t>
            </a:r>
          </a:p>
        </p:txBody>
      </p:sp>
      <p:pic>
        <p:nvPicPr>
          <p:cNvPr id="106499" name="Picture 3">
            <a:extLst>
              <a:ext uri="{FF2B5EF4-FFF2-40B4-BE49-F238E27FC236}">
                <a16:creationId xmlns:a16="http://schemas.microsoft.com/office/drawing/2014/main" id="{317283FA-E197-4974-B85C-1DABD14909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950" y="1125538"/>
            <a:ext cx="2640013" cy="254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6500" name="Picture 4" descr="Screen Clipping">
            <a:extLst>
              <a:ext uri="{FF2B5EF4-FFF2-40B4-BE49-F238E27FC236}">
                <a16:creationId xmlns:a16="http://schemas.microsoft.com/office/drawing/2014/main" id="{4CCFD083-28C8-413F-B9E3-7C0C8A8932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76500" y="1249363"/>
            <a:ext cx="2544763" cy="321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6501" name="Picture 6">
            <a:extLst>
              <a:ext uri="{FF2B5EF4-FFF2-40B4-BE49-F238E27FC236}">
                <a16:creationId xmlns:a16="http://schemas.microsoft.com/office/drawing/2014/main" id="{77A47A92-F162-42A1-8C6F-83E3CCBDDE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750" y="3822700"/>
            <a:ext cx="2909888" cy="232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6502" name="Picture 8" descr="Screen Clipping">
            <a:extLst>
              <a:ext uri="{FF2B5EF4-FFF2-40B4-BE49-F238E27FC236}">
                <a16:creationId xmlns:a16="http://schemas.microsoft.com/office/drawing/2014/main" id="{281FC5B5-ED5D-49BD-8791-383438E985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06963" y="1279525"/>
            <a:ext cx="1939925" cy="310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6503" name="Picture 9" descr="Screen Clipping">
            <a:extLst>
              <a:ext uri="{FF2B5EF4-FFF2-40B4-BE49-F238E27FC236}">
                <a16:creationId xmlns:a16="http://schemas.microsoft.com/office/drawing/2014/main" id="{D467ADC8-76E3-4FA4-B398-78D7140C625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59113" y="4381500"/>
            <a:ext cx="2619375" cy="254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86B5E250-02A5-484B-8DF3-8415759C6EC2}"/>
              </a:ext>
            </a:extLst>
          </p:cNvPr>
          <p:cNvGrpSpPr>
            <a:grpSpLocks/>
          </p:cNvGrpSpPr>
          <p:nvPr/>
        </p:nvGrpSpPr>
        <p:grpSpPr bwMode="auto">
          <a:xfrm>
            <a:off x="6732588" y="357188"/>
            <a:ext cx="2303462" cy="3924300"/>
            <a:chOff x="6732240" y="357536"/>
            <a:chExt cx="2304255" cy="3923542"/>
          </a:xfrm>
        </p:grpSpPr>
        <p:pic>
          <p:nvPicPr>
            <p:cNvPr id="106507" name="Picture 12" descr="Screen Clipping">
              <a:extLst>
                <a:ext uri="{FF2B5EF4-FFF2-40B4-BE49-F238E27FC236}">
                  <a16:creationId xmlns:a16="http://schemas.microsoft.com/office/drawing/2014/main" id="{D3C09C7F-6041-4AFA-8457-3F21BAD1675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32240" y="357536"/>
              <a:ext cx="2304255" cy="39235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6508" name="TextBox 13">
              <a:extLst>
                <a:ext uri="{FF2B5EF4-FFF2-40B4-BE49-F238E27FC236}">
                  <a16:creationId xmlns:a16="http://schemas.microsoft.com/office/drawing/2014/main" id="{07A04119-DB7A-484A-9A70-675793380DA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126672" y="764704"/>
              <a:ext cx="825867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GB" altLang="en-US"/>
                <a:t>1 year</a:t>
              </a:r>
            </a:p>
          </p:txBody>
        </p:sp>
      </p:grpSp>
      <p:pic>
        <p:nvPicPr>
          <p:cNvPr id="15" name="Picture 14" descr="Screen Clipping">
            <a:extLst>
              <a:ext uri="{FF2B5EF4-FFF2-40B4-BE49-F238E27FC236}">
                <a16:creationId xmlns:a16="http://schemas.microsoft.com/office/drawing/2014/main" id="{A28F77F0-BB98-497E-814B-41454AB7254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42163" y="4797425"/>
            <a:ext cx="2001837" cy="204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8570885-7D1A-4525-B408-8DE317E1A3C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5100" y="4567238"/>
            <a:ext cx="2894013" cy="2170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2B8D26-A069-4800-A514-3086AFFBC8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GB"/>
          </a:p>
        </p:txBody>
      </p:sp>
      <p:pic>
        <p:nvPicPr>
          <p:cNvPr id="63491" name="Content Placeholder 4">
            <a:extLst>
              <a:ext uri="{FF2B5EF4-FFF2-40B4-BE49-F238E27FC236}">
                <a16:creationId xmlns:a16="http://schemas.microsoft.com/office/drawing/2014/main" id="{873431C9-EF66-498B-8F9D-2B380589DBF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3975" y="247650"/>
            <a:ext cx="9036050" cy="792163"/>
          </a:xfrm>
        </p:spPr>
      </p:pic>
      <p:sp>
        <p:nvSpPr>
          <p:cNvPr id="63492" name="Rectangle 6">
            <a:extLst>
              <a:ext uri="{FF2B5EF4-FFF2-40B4-BE49-F238E27FC236}">
                <a16:creationId xmlns:a16="http://schemas.microsoft.com/office/drawing/2014/main" id="{65E4B46E-3213-48F0-AF19-6255361352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48263" y="6399213"/>
            <a:ext cx="41862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GB" altLang="en-US"/>
              <a:t>Int J Surg Case Rep. 2015; 15: 35–38. </a:t>
            </a:r>
          </a:p>
        </p:txBody>
      </p:sp>
      <p:pic>
        <p:nvPicPr>
          <p:cNvPr id="63493" name="Picture 8">
            <a:extLst>
              <a:ext uri="{FF2B5EF4-FFF2-40B4-BE49-F238E27FC236}">
                <a16:creationId xmlns:a16="http://schemas.microsoft.com/office/drawing/2014/main" id="{1849E7E0-EB3D-47A9-9A2F-0390154BA7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7238" y="1700213"/>
            <a:ext cx="6483350" cy="233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4" name="Picture 10">
            <a:extLst>
              <a:ext uri="{FF2B5EF4-FFF2-40B4-BE49-F238E27FC236}">
                <a16:creationId xmlns:a16="http://schemas.microsoft.com/office/drawing/2014/main" id="{017ECF04-6BD2-47F9-92DC-5D12B2B6E0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0200" y="4881563"/>
            <a:ext cx="8356600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403AEC-C9F2-4196-91CE-5DBAC8EC6D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 dirty="0"/>
              <a:t>Revise</a:t>
            </a:r>
          </a:p>
        </p:txBody>
      </p:sp>
      <p:pic>
        <p:nvPicPr>
          <p:cNvPr id="107523" name="Picture 2" descr="Screen Clipping">
            <a:extLst>
              <a:ext uri="{FF2B5EF4-FFF2-40B4-BE49-F238E27FC236}">
                <a16:creationId xmlns:a16="http://schemas.microsoft.com/office/drawing/2014/main" id="{74DF32D2-8DAA-4D78-973D-C067484637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313" y="1700213"/>
            <a:ext cx="4565650" cy="3836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7524" name="Picture 3" descr="Screen Clipping">
            <a:extLst>
              <a:ext uri="{FF2B5EF4-FFF2-40B4-BE49-F238E27FC236}">
                <a16:creationId xmlns:a16="http://schemas.microsoft.com/office/drawing/2014/main" id="{3C683C09-5F50-4073-9116-466823CE67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52963" y="2524125"/>
            <a:ext cx="3276600" cy="422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BF922E-01B6-4108-96E1-25887A2002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 dirty="0"/>
              <a:t>Revise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C6B0F6B5-BC1A-4606-840F-EDF3DB3DF8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GB"/>
          </a:p>
        </p:txBody>
      </p:sp>
      <p:sp>
        <p:nvSpPr>
          <p:cNvPr id="65539" name="Rectangle 8">
            <a:extLst>
              <a:ext uri="{FF2B5EF4-FFF2-40B4-BE49-F238E27FC236}">
                <a16:creationId xmlns:a16="http://schemas.microsoft.com/office/drawing/2014/main" id="{5A4E15A6-8D4B-463F-B9D4-2D9F4FE4BA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99013" y="6467475"/>
            <a:ext cx="427196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sv-SE" altLang="en-US"/>
              <a:t>Int Orthop. 2011 Jul; 35(7): 1071–1076. </a:t>
            </a:r>
            <a:endParaRPr lang="en-GB" altLang="en-US"/>
          </a:p>
        </p:txBody>
      </p:sp>
      <p:pic>
        <p:nvPicPr>
          <p:cNvPr id="65540" name="Picture 10">
            <a:extLst>
              <a:ext uri="{FF2B5EF4-FFF2-40B4-BE49-F238E27FC236}">
                <a16:creationId xmlns:a16="http://schemas.microsoft.com/office/drawing/2014/main" id="{A0CC09A0-C984-47C0-AE16-6FB276409B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31913" y="115888"/>
            <a:ext cx="6192837" cy="6351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639EE9-553A-4A9B-8623-FAE08677D8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GB"/>
          </a:p>
        </p:txBody>
      </p:sp>
      <p:sp>
        <p:nvSpPr>
          <p:cNvPr id="66563" name="Content Placeholder 2">
            <a:extLst>
              <a:ext uri="{FF2B5EF4-FFF2-40B4-BE49-F238E27FC236}">
                <a16:creationId xmlns:a16="http://schemas.microsoft.com/office/drawing/2014/main" id="{F6EEFB73-A6BC-4776-9C66-1C04CCA9A9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GB" altLang="en-US"/>
          </a:p>
        </p:txBody>
      </p:sp>
      <p:pic>
        <p:nvPicPr>
          <p:cNvPr id="66564" name="Picture 3">
            <a:extLst>
              <a:ext uri="{FF2B5EF4-FFF2-40B4-BE49-F238E27FC236}">
                <a16:creationId xmlns:a16="http://schemas.microsoft.com/office/drawing/2014/main" id="{DCC2E6CE-D71D-4373-9C5C-8224D8813D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25" y="0"/>
            <a:ext cx="3122613" cy="432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5" name="Picture 4">
            <a:extLst>
              <a:ext uri="{FF2B5EF4-FFF2-40B4-BE49-F238E27FC236}">
                <a16:creationId xmlns:a16="http://schemas.microsoft.com/office/drawing/2014/main" id="{6B94872D-ACC5-47FC-B1B8-D1A16012DD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59113" y="1125538"/>
            <a:ext cx="3025775" cy="4030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6" name="Picture 5">
            <a:extLst>
              <a:ext uri="{FF2B5EF4-FFF2-40B4-BE49-F238E27FC236}">
                <a16:creationId xmlns:a16="http://schemas.microsoft.com/office/drawing/2014/main" id="{16F97D65-3077-47D9-8D64-2B7433D265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0000"/>
          <a:stretch>
            <a:fillRect/>
          </a:stretch>
        </p:blipFill>
        <p:spPr bwMode="auto">
          <a:xfrm>
            <a:off x="5754688" y="3141663"/>
            <a:ext cx="3367087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CEE21B-FEE7-4313-B18A-01D52BFD00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 dirty="0"/>
              <a:t>Degrees of badness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itle 1">
            <a:extLst>
              <a:ext uri="{FF2B5EF4-FFF2-40B4-BE49-F238E27FC236}">
                <a16:creationId xmlns:a16="http://schemas.microsoft.com/office/drawing/2014/main" id="{178B063F-AF00-4EA7-ADC4-64425BC8D4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/>
              <a:t>32 YO Fall </a:t>
            </a:r>
          </a:p>
        </p:txBody>
      </p:sp>
      <p:pic>
        <p:nvPicPr>
          <p:cNvPr id="14339" name="Picture 3">
            <a:extLst>
              <a:ext uri="{FF2B5EF4-FFF2-40B4-BE49-F238E27FC236}">
                <a16:creationId xmlns:a16="http://schemas.microsoft.com/office/drawing/2014/main" id="{2E607B7C-0A93-4604-AE9E-DEFA25F1D7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752600"/>
            <a:ext cx="3810000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4">
            <a:extLst>
              <a:ext uri="{FF2B5EF4-FFF2-40B4-BE49-F238E27FC236}">
                <a16:creationId xmlns:a16="http://schemas.microsoft.com/office/drawing/2014/main" id="{876AA105-F2C0-484F-A20C-CB25FCB977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49638" y="2060575"/>
            <a:ext cx="5675312" cy="4643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09481886-7987-4B55-BF89-A30FE7A78B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24975EA5-2420-46F4-87E1-D9C4FD9E6A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Insufficient evidence</a:t>
            </a:r>
          </a:p>
          <a:p>
            <a:endParaRPr lang="en-GB" dirty="0"/>
          </a:p>
          <a:p>
            <a:r>
              <a:rPr lang="en-GB" dirty="0"/>
              <a:t>Low quality evidence n=28</a:t>
            </a:r>
          </a:p>
          <a:p>
            <a:pPr lvl="1"/>
            <a:r>
              <a:rPr lang="en-GB" dirty="0"/>
              <a:t>Less pain 3 weeks</a:t>
            </a:r>
          </a:p>
          <a:p>
            <a:endParaRPr lang="en-GB" dirty="0"/>
          </a:p>
          <a:p>
            <a:r>
              <a:rPr lang="en-GB" dirty="0"/>
              <a:t>No difference ROM 6  weeks</a:t>
            </a:r>
          </a:p>
          <a:p>
            <a:pPr marL="136525" indent="0">
              <a:buNone/>
            </a:pPr>
            <a:endParaRPr lang="en-GB" dirty="0"/>
          </a:p>
          <a:p>
            <a:r>
              <a:rPr lang="en-GB" dirty="0"/>
              <a:t>No significant long term difference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3235CD2-D880-42FC-B3A8-042AF537D8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04" y="116632"/>
            <a:ext cx="8928992" cy="108012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2DD92DA-139B-4258-8B68-F69EBE3D11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870" y="6169839"/>
            <a:ext cx="1466925" cy="57152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AB02D19-35FD-4FB4-99C8-7E710A759392}"/>
              </a:ext>
            </a:extLst>
          </p:cNvPr>
          <p:cNvSpPr/>
          <p:nvPr/>
        </p:nvSpPr>
        <p:spPr>
          <a:xfrm>
            <a:off x="4211960" y="6441998"/>
            <a:ext cx="55263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Cochrane Database </a:t>
            </a:r>
            <a:r>
              <a:rPr lang="en-GB" dirty="0" err="1"/>
              <a:t>Syst</a:t>
            </a:r>
            <a:r>
              <a:rPr lang="en-GB" dirty="0"/>
              <a:t> Rev. 2014 Nov 22</a:t>
            </a:r>
          </a:p>
        </p:txBody>
      </p:sp>
    </p:spTree>
    <p:extLst>
      <p:ext uri="{BB962C8B-B14F-4D97-AF65-F5344CB8AC3E}">
        <p14:creationId xmlns:p14="http://schemas.microsoft.com/office/powerpoint/2010/main" val="2778189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urgeon blue">
  <a:themeElements>
    <a:clrScheme name="Custom 10">
      <a:dk1>
        <a:srgbClr val="FFFFFF"/>
      </a:dk1>
      <a:lt1>
        <a:srgbClr val="FFFFFF"/>
      </a:lt1>
      <a:dk2>
        <a:srgbClr val="080808"/>
      </a:dk2>
      <a:lt2>
        <a:srgbClr val="FFFF00"/>
      </a:lt2>
      <a:accent1>
        <a:srgbClr val="BBE0E3"/>
      </a:accent1>
      <a:accent2>
        <a:srgbClr val="333399"/>
      </a:accent2>
      <a:accent3>
        <a:srgbClr val="FFFF00"/>
      </a:accent3>
      <a:accent4>
        <a:srgbClr val="C8C8C8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1">
      <a:majorFont>
        <a:latin typeface="Verdana"/>
        <a:ea typeface=""/>
        <a:cs typeface=""/>
      </a:majorFont>
      <a:minorFont>
        <a:latin typeface="Arial"/>
        <a:ea typeface=""/>
        <a:cs typeface="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3" id="{8885DCF8-9BA7-4E3B-B462-7308294BF586}" vid="{9A315223-B6C8-455A-B58C-0B8363E589A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blue surgeon background 2</Template>
  <TotalTime>3787</TotalTime>
  <Words>1204</Words>
  <Application>Microsoft Office PowerPoint</Application>
  <PresentationFormat>On-screen Show (4:3)</PresentationFormat>
  <Paragraphs>295</Paragraphs>
  <Slides>68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68</vt:i4>
      </vt:variant>
    </vt:vector>
  </HeadingPairs>
  <TitlesOfParts>
    <vt:vector size="77" baseType="lpstr">
      <vt:lpstr>Arial</vt:lpstr>
      <vt:lpstr>Calibri</vt:lpstr>
      <vt:lpstr>Futura-BookOblique</vt:lpstr>
      <vt:lpstr>Times New Roman</vt:lpstr>
      <vt:lpstr>Verdana</vt:lpstr>
      <vt:lpstr>Wingdings</vt:lpstr>
      <vt:lpstr>Wingdings 2</vt:lpstr>
      <vt:lpstr>Wingdings 3</vt:lpstr>
      <vt:lpstr>surgeon blue</vt:lpstr>
      <vt:lpstr>Radial Head Fix/Replace/ Excise</vt:lpstr>
      <vt:lpstr>Disclaimer</vt:lpstr>
      <vt:lpstr>Radial head Classification</vt:lpstr>
      <vt:lpstr>Radial head Classification</vt:lpstr>
      <vt:lpstr>Radial head Classification</vt:lpstr>
      <vt:lpstr>Radial head Classification</vt:lpstr>
      <vt:lpstr>Degrees of badness</vt:lpstr>
      <vt:lpstr>32 YO Fall </vt:lpstr>
      <vt:lpstr>PowerPoint Presentation</vt:lpstr>
      <vt:lpstr>32 YO fall</vt:lpstr>
      <vt:lpstr>21 YO F</vt:lpstr>
      <vt:lpstr>PowerPoint Presentation</vt:lpstr>
      <vt:lpstr>PowerPoint Presentation</vt:lpstr>
      <vt:lpstr>PowerPoint Presentation</vt:lpstr>
      <vt:lpstr>PowerPoint Presentation</vt:lpstr>
      <vt:lpstr>50 YO</vt:lpstr>
      <vt:lpstr>35  YO Male</vt:lpstr>
      <vt:lpstr>25 YO Farmer</vt:lpstr>
      <vt:lpstr>PowerPoint Presentation</vt:lpstr>
      <vt:lpstr>Giannicola 2011</vt:lpstr>
      <vt:lpstr>Giannicola 2011</vt:lpstr>
      <vt:lpstr>Radial head Classification</vt:lpstr>
      <vt:lpstr>Fix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45 YO manual worker</vt:lpstr>
      <vt:lpstr>Replace</vt:lpstr>
      <vt:lpstr>Replacement</vt:lpstr>
      <vt:lpstr>PowerPoint Presentation</vt:lpstr>
      <vt:lpstr>Lowest Revision rates!!</vt:lpstr>
      <vt:lpstr>PowerPoint Presentation</vt:lpstr>
      <vt:lpstr>45 YO manual worker</vt:lpstr>
      <vt:lpstr>Kocher Posterolateral</vt:lpstr>
      <vt:lpstr>Lateral intervals</vt:lpstr>
      <vt:lpstr>PowerPoint Presentation</vt:lpstr>
      <vt:lpstr>Lateral intervals</vt:lpstr>
      <vt:lpstr>PowerPoint Presentation</vt:lpstr>
      <vt:lpstr>PowerPoint Presentation</vt:lpstr>
      <vt:lpstr>PowerPoint Presentation</vt:lpstr>
      <vt:lpstr>21 YO F</vt:lpstr>
      <vt:lpstr>PowerPoint Presentation</vt:lpstr>
      <vt:lpstr>Boyd interval</vt:lpstr>
      <vt:lpstr>Boyd interval</vt:lpstr>
      <vt:lpstr>Benefits</vt:lpstr>
      <vt:lpstr>PowerPoint Presentation</vt:lpstr>
      <vt:lpstr>PowerPoint Presentation</vt:lpstr>
      <vt:lpstr>Overstuffed ?</vt:lpstr>
      <vt:lpstr>Excision</vt:lpstr>
      <vt:lpstr>PowerPoint Presentation</vt:lpstr>
      <vt:lpstr>Radial head Classification</vt:lpstr>
      <vt:lpstr>PowerPoint Presentation</vt:lpstr>
      <vt:lpstr>PowerPoint Presentation</vt:lpstr>
      <vt:lpstr>Thank You  www.cambridgeses.co.uk </vt:lpstr>
      <vt:lpstr>Overstuffed ?</vt:lpstr>
      <vt:lpstr>PowerPoint Presentation</vt:lpstr>
      <vt:lpstr>Replace</vt:lpstr>
      <vt:lpstr>Long stem</vt:lpstr>
      <vt:lpstr>25 YO Farmer</vt:lpstr>
      <vt:lpstr>PowerPoint Presentation</vt:lpstr>
      <vt:lpstr>Revise</vt:lpstr>
      <vt:lpstr>Revise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Radial Head Fix/ Replace/ Revise</dc:title>
  <dc:creator>Lee Van Rensburg</dc:creator>
  <cp:lastModifiedBy>Lee Van Rensburg</cp:lastModifiedBy>
  <cp:revision>101</cp:revision>
  <dcterms:created xsi:type="dcterms:W3CDTF">2017-06-06T23:10:37Z</dcterms:created>
  <dcterms:modified xsi:type="dcterms:W3CDTF">2020-07-29T01:22:14Z</dcterms:modified>
</cp:coreProperties>
</file>